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7" r:id="rId2"/>
    <p:sldId id="258" r:id="rId3"/>
    <p:sldId id="448" r:id="rId4"/>
    <p:sldId id="447" r:id="rId5"/>
    <p:sldId id="454" r:id="rId6"/>
    <p:sldId id="307" r:id="rId7"/>
    <p:sldId id="455" r:id="rId8"/>
    <p:sldId id="400" r:id="rId9"/>
    <p:sldId id="401" r:id="rId10"/>
    <p:sldId id="449" r:id="rId11"/>
    <p:sldId id="369" r:id="rId12"/>
    <p:sldId id="403" r:id="rId13"/>
    <p:sldId id="405" r:id="rId14"/>
    <p:sldId id="406" r:id="rId15"/>
    <p:sldId id="437" r:id="rId16"/>
    <p:sldId id="409" r:id="rId17"/>
    <p:sldId id="438" r:id="rId18"/>
    <p:sldId id="410" r:id="rId19"/>
    <p:sldId id="411" r:id="rId20"/>
    <p:sldId id="413" r:id="rId21"/>
    <p:sldId id="444" r:id="rId22"/>
    <p:sldId id="445" r:id="rId23"/>
    <p:sldId id="456" r:id="rId24"/>
    <p:sldId id="446" r:id="rId25"/>
    <p:sldId id="259" r:id="rId26"/>
    <p:sldId id="346" r:id="rId27"/>
    <p:sldId id="440" r:id="rId28"/>
    <p:sldId id="443" r:id="rId29"/>
    <p:sldId id="354" r:id="rId30"/>
    <p:sldId id="441" r:id="rId31"/>
    <p:sldId id="396" r:id="rId32"/>
    <p:sldId id="272" r:id="rId33"/>
    <p:sldId id="273" r:id="rId34"/>
    <p:sldId id="341" r:id="rId35"/>
    <p:sldId id="427" r:id="rId36"/>
    <p:sldId id="453" r:id="rId37"/>
    <p:sldId id="452"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F89B4F-4228-0249-A4D7-AFC96ECDEDAC}">
          <p14:sldIdLst>
            <p14:sldId id="257"/>
            <p14:sldId id="258"/>
            <p14:sldId id="448"/>
            <p14:sldId id="447"/>
            <p14:sldId id="454"/>
          </p14:sldIdLst>
        </p14:section>
        <p14:section name="Fatty Acid Synthesis" id="{25C70D03-B47C-5345-B200-71A6E971943E}">
          <p14:sldIdLst>
            <p14:sldId id="307"/>
            <p14:sldId id="455"/>
            <p14:sldId id="400"/>
            <p14:sldId id="401"/>
            <p14:sldId id="449"/>
            <p14:sldId id="369"/>
            <p14:sldId id="403"/>
            <p14:sldId id="405"/>
            <p14:sldId id="406"/>
            <p14:sldId id="437"/>
            <p14:sldId id="409"/>
            <p14:sldId id="438"/>
            <p14:sldId id="410"/>
            <p14:sldId id="411"/>
          </p14:sldIdLst>
        </p14:section>
        <p14:section name="Triglyceride Esterification" id="{9C96AE7E-4D8B-7D48-8BF8-CF3CC43A863E}">
          <p14:sldIdLst>
            <p14:sldId id="413"/>
            <p14:sldId id="444"/>
            <p14:sldId id="445"/>
            <p14:sldId id="456"/>
            <p14:sldId id="446"/>
            <p14:sldId id="259"/>
          </p14:sldIdLst>
        </p14:section>
        <p14:section name="Cholesterol Metabolism" id="{FCA50E42-ECA0-BD4B-95F1-8353A67B5C98}">
          <p14:sldIdLst>
            <p14:sldId id="346"/>
            <p14:sldId id="440"/>
            <p14:sldId id="443"/>
            <p14:sldId id="354"/>
            <p14:sldId id="441"/>
          </p14:sldIdLst>
        </p14:section>
        <p14:section name="Ketogenesis" id="{6277E757-2AFD-C54F-A137-EF9E96E92580}">
          <p14:sldIdLst>
            <p14:sldId id="396"/>
            <p14:sldId id="272"/>
            <p14:sldId id="273"/>
            <p14:sldId id="341"/>
            <p14:sldId id="427"/>
            <p14:sldId id="453"/>
            <p14:sldId id="45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33"/>
    <p:restoredTop sz="81044" autoAdjust="0"/>
  </p:normalViewPr>
  <p:slideViewPr>
    <p:cSldViewPr snapToGrid="0" snapToObjects="1">
      <p:cViewPr varScale="1">
        <p:scale>
          <a:sx n="156" d="100"/>
          <a:sy n="156" d="100"/>
        </p:scale>
        <p:origin x="2808"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10ABD1-06B5-3842-8C0D-904BFAD7EC90}" type="datetimeFigureOut">
              <a:rPr lang="en-US" smtClean="0"/>
              <a:t>10/31/18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18D869-8F1F-0D4A-B924-A843E5214D2B}" type="slidenum">
              <a:rPr lang="en-US" smtClean="0"/>
              <a:t>‹#›</a:t>
            </a:fld>
            <a:endParaRPr lang="en-US"/>
          </a:p>
        </p:txBody>
      </p:sp>
    </p:spTree>
    <p:extLst>
      <p:ext uri="{BB962C8B-B14F-4D97-AF65-F5344CB8AC3E}">
        <p14:creationId xmlns:p14="http://schemas.microsoft.com/office/powerpoint/2010/main" val="360561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D68D03-742D-D04D-947E-02A81E95FF6D}" type="datetimeFigureOut">
              <a:rPr lang="en-US" smtClean="0"/>
              <a:t>10/31/18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745271-F616-834D-83D5-183FB7646404}" type="slidenum">
              <a:rPr lang="en-US" smtClean="0"/>
              <a:t>‹#›</a:t>
            </a:fld>
            <a:endParaRPr lang="en-US"/>
          </a:p>
        </p:txBody>
      </p:sp>
    </p:spTree>
    <p:extLst>
      <p:ext uri="{BB962C8B-B14F-4D97-AF65-F5344CB8AC3E}">
        <p14:creationId xmlns:p14="http://schemas.microsoft.com/office/powerpoint/2010/main" val="6871546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9B745271-F616-834D-83D5-183FB7646404}" type="slidenum">
              <a:rPr lang="en-US" smtClean="0"/>
              <a:t>3</a:t>
            </a:fld>
            <a:endParaRPr lang="en-US"/>
          </a:p>
        </p:txBody>
      </p:sp>
    </p:spTree>
    <p:extLst>
      <p:ext uri="{BB962C8B-B14F-4D97-AF65-F5344CB8AC3E}">
        <p14:creationId xmlns:p14="http://schemas.microsoft.com/office/powerpoint/2010/main" val="4888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70366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93934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32</a:t>
            </a:fld>
            <a:endParaRPr lang="en-US"/>
          </a:p>
        </p:txBody>
      </p:sp>
    </p:spTree>
    <p:extLst>
      <p:ext uri="{BB962C8B-B14F-4D97-AF65-F5344CB8AC3E}">
        <p14:creationId xmlns:p14="http://schemas.microsoft.com/office/powerpoint/2010/main" val="1736770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33</a:t>
            </a:fld>
            <a:endParaRPr lang="en-US"/>
          </a:p>
        </p:txBody>
      </p:sp>
    </p:spTree>
    <p:extLst>
      <p:ext uri="{BB962C8B-B14F-4D97-AF65-F5344CB8AC3E}">
        <p14:creationId xmlns:p14="http://schemas.microsoft.com/office/powerpoint/2010/main" val="2105094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34</a:t>
            </a:fld>
            <a:endParaRPr lang="en-US"/>
          </a:p>
        </p:txBody>
      </p:sp>
    </p:spTree>
    <p:extLst>
      <p:ext uri="{BB962C8B-B14F-4D97-AF65-F5344CB8AC3E}">
        <p14:creationId xmlns:p14="http://schemas.microsoft.com/office/powerpoint/2010/main" val="57493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in the muscle, what is controlling the levels of OAA</a:t>
            </a:r>
          </a:p>
        </p:txBody>
      </p:sp>
      <p:sp>
        <p:nvSpPr>
          <p:cNvPr id="4" name="Slide Number Placeholder 3"/>
          <p:cNvSpPr>
            <a:spLocks noGrp="1"/>
          </p:cNvSpPr>
          <p:nvPr>
            <p:ph type="sldNum" sz="quarter" idx="10"/>
          </p:nvPr>
        </p:nvSpPr>
        <p:spPr/>
        <p:txBody>
          <a:bodyPr/>
          <a:lstStyle/>
          <a:p>
            <a:fld id="{9B745271-F616-834D-83D5-183FB7646404}" type="slidenum">
              <a:rPr lang="en-US" smtClean="0"/>
              <a:t>35</a:t>
            </a:fld>
            <a:endParaRPr lang="en-US"/>
          </a:p>
        </p:txBody>
      </p:sp>
    </p:spTree>
    <p:extLst>
      <p:ext uri="{BB962C8B-B14F-4D97-AF65-F5344CB8AC3E}">
        <p14:creationId xmlns:p14="http://schemas.microsoft.com/office/powerpoint/2010/main" val="1546293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Think about the precursor of cholesterol and why it might accumulate</a:t>
            </a:r>
          </a:p>
        </p:txBody>
      </p:sp>
      <p:sp>
        <p:nvSpPr>
          <p:cNvPr id="4" name="Slide Number Placeholder 3"/>
          <p:cNvSpPr>
            <a:spLocks noGrp="1"/>
          </p:cNvSpPr>
          <p:nvPr>
            <p:ph type="sldNum" sz="quarter" idx="5"/>
          </p:nvPr>
        </p:nvSpPr>
        <p:spPr/>
        <p:txBody>
          <a:bodyPr/>
          <a:lstStyle/>
          <a:p>
            <a:fld id="{9B745271-F616-834D-83D5-183FB7646404}" type="slidenum">
              <a:rPr lang="en-US" smtClean="0"/>
              <a:t>36</a:t>
            </a:fld>
            <a:endParaRPr lang="en-US"/>
          </a:p>
        </p:txBody>
      </p:sp>
    </p:spTree>
    <p:extLst>
      <p:ext uri="{BB962C8B-B14F-4D97-AF65-F5344CB8AC3E}">
        <p14:creationId xmlns:p14="http://schemas.microsoft.com/office/powerpoint/2010/main" val="8928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6</a:t>
            </a:fld>
            <a:endParaRPr lang="en-US"/>
          </a:p>
        </p:txBody>
      </p:sp>
    </p:spTree>
    <p:extLst>
      <p:ext uri="{BB962C8B-B14F-4D97-AF65-F5344CB8AC3E}">
        <p14:creationId xmlns:p14="http://schemas.microsoft.com/office/powerpoint/2010/main" val="42928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is B</a:t>
            </a:r>
          </a:p>
        </p:txBody>
      </p:sp>
      <p:sp>
        <p:nvSpPr>
          <p:cNvPr id="4" name="Slide Number Placeholder 3"/>
          <p:cNvSpPr>
            <a:spLocks noGrp="1"/>
          </p:cNvSpPr>
          <p:nvPr>
            <p:ph type="sldNum" sz="quarter" idx="10"/>
          </p:nvPr>
        </p:nvSpPr>
        <p:spPr/>
        <p:txBody>
          <a:bodyPr/>
          <a:lstStyle/>
          <a:p>
            <a:fld id="{9B745271-F616-834D-83D5-183FB7646404}" type="slidenum">
              <a:rPr lang="en-US" smtClean="0"/>
              <a:t>10</a:t>
            </a:fld>
            <a:endParaRPr lang="en-US"/>
          </a:p>
        </p:txBody>
      </p:sp>
    </p:spTree>
    <p:extLst>
      <p:ext uri="{BB962C8B-B14F-4D97-AF65-F5344CB8AC3E}">
        <p14:creationId xmlns:p14="http://schemas.microsoft.com/office/powerpoint/2010/main" val="106185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low energy can</a:t>
            </a:r>
            <a:r>
              <a:rPr lang="en-US" baseline="0" dirty="0"/>
              <a:t> prevent fatty acid synthesis, as can adrenaline or glucagon.  Why</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12</a:t>
            </a:fld>
            <a:endParaRPr lang="en-US"/>
          </a:p>
        </p:txBody>
      </p:sp>
    </p:spTree>
    <p:extLst>
      <p:ext uri="{BB962C8B-B14F-4D97-AF65-F5344CB8AC3E}">
        <p14:creationId xmlns:p14="http://schemas.microsoft.com/office/powerpoint/2010/main" val="41824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a:t>
            </a:r>
            <a:r>
              <a:rPr lang="en-US" baseline="0" dirty="0"/>
              <a:t> some other waste products like CO2, ADP, NADP</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14</a:t>
            </a:fld>
            <a:endParaRPr lang="en-US"/>
          </a:p>
        </p:txBody>
      </p:sp>
    </p:spTree>
    <p:extLst>
      <p:ext uri="{BB962C8B-B14F-4D97-AF65-F5344CB8AC3E}">
        <p14:creationId xmlns:p14="http://schemas.microsoft.com/office/powerpoint/2010/main" val="288363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17</a:t>
            </a:fld>
            <a:endParaRPr lang="en-US"/>
          </a:p>
        </p:txBody>
      </p:sp>
    </p:spTree>
    <p:extLst>
      <p:ext uri="{BB962C8B-B14F-4D97-AF65-F5344CB8AC3E}">
        <p14:creationId xmlns:p14="http://schemas.microsoft.com/office/powerpoint/2010/main" val="1056981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Competition</a:t>
            </a:r>
            <a:r>
              <a:rPr lang="en-US" baseline="0" dirty="0"/>
              <a:t> between FA species</a:t>
            </a:r>
          </a:p>
          <a:p>
            <a:r>
              <a:rPr lang="en-US" baseline="0" dirty="0"/>
              <a:t>Elongations are by a factor of 2</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18</a:t>
            </a:fld>
            <a:endParaRPr lang="en-US"/>
          </a:p>
        </p:txBody>
      </p:sp>
    </p:spTree>
    <p:extLst>
      <p:ext uri="{BB962C8B-B14F-4D97-AF65-F5344CB8AC3E}">
        <p14:creationId xmlns:p14="http://schemas.microsoft.com/office/powerpoint/2010/main" val="1029221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n-7, n-9</a:t>
            </a:r>
          </a:p>
          <a:p>
            <a:r>
              <a:rPr lang="en-US" dirty="0"/>
              <a:t>C15</a:t>
            </a:r>
          </a:p>
        </p:txBody>
      </p:sp>
      <p:sp>
        <p:nvSpPr>
          <p:cNvPr id="4" name="Slide Number Placeholder 3"/>
          <p:cNvSpPr>
            <a:spLocks noGrp="1"/>
          </p:cNvSpPr>
          <p:nvPr>
            <p:ph type="sldNum" sz="quarter" idx="10"/>
          </p:nvPr>
        </p:nvSpPr>
        <p:spPr/>
        <p:txBody>
          <a:bodyPr/>
          <a:lstStyle/>
          <a:p>
            <a:fld id="{9B745271-F616-834D-83D5-183FB7646404}" type="slidenum">
              <a:rPr lang="en-US" smtClean="0"/>
              <a:t>19</a:t>
            </a:fld>
            <a:endParaRPr lang="en-US"/>
          </a:p>
        </p:txBody>
      </p:sp>
    </p:spTree>
    <p:extLst>
      <p:ext uri="{BB962C8B-B14F-4D97-AF65-F5344CB8AC3E}">
        <p14:creationId xmlns:p14="http://schemas.microsoft.com/office/powerpoint/2010/main" val="1328297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21</a:t>
            </a:fld>
            <a:endParaRPr lang="en-US"/>
          </a:p>
        </p:txBody>
      </p:sp>
    </p:spTree>
    <p:extLst>
      <p:ext uri="{BB962C8B-B14F-4D97-AF65-F5344CB8AC3E}">
        <p14:creationId xmlns:p14="http://schemas.microsoft.com/office/powerpoint/2010/main" val="1178834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9EC5F69-EC6E-8B4A-AE63-F9EB63F89AE8}"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85609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EC5F69-EC6E-8B4A-AE63-F9EB63F89AE8}"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738044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EC5F69-EC6E-8B4A-AE63-F9EB63F89AE8}"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4244181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EC5F69-EC6E-8B4A-AE63-F9EB63F89AE8}"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368537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EC5F69-EC6E-8B4A-AE63-F9EB63F89AE8}"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2755801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EC5F69-EC6E-8B4A-AE63-F9EB63F89AE8}" type="datetimeFigureOut">
              <a:rPr lang="en-US" smtClean="0"/>
              <a:t>10/31/18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509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EC5F69-EC6E-8B4A-AE63-F9EB63F89AE8}" type="datetimeFigureOut">
              <a:rPr lang="en-US" smtClean="0"/>
              <a:t>10/31/18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13045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EC5F69-EC6E-8B4A-AE63-F9EB63F89AE8}" type="datetimeFigureOut">
              <a:rPr lang="en-US" smtClean="0"/>
              <a:t>10/31/18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9058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EC5F69-EC6E-8B4A-AE63-F9EB63F89AE8}" type="datetimeFigureOut">
              <a:rPr lang="en-US" smtClean="0"/>
              <a:t>10/31/18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5875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EC5F69-EC6E-8B4A-AE63-F9EB63F89AE8}" type="datetimeFigureOut">
              <a:rPr lang="en-US" smtClean="0"/>
              <a:t>10/31/18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1348032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EC5F69-EC6E-8B4A-AE63-F9EB63F89AE8}" type="datetimeFigureOut">
              <a:rPr lang="en-US" smtClean="0"/>
              <a:t>10/31/18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9779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C5F69-EC6E-8B4A-AE63-F9EB63F89AE8}" type="datetimeFigureOut">
              <a:rPr lang="en-US" smtClean="0"/>
              <a:t>10/31/18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AD7E0-046C-3D48-BB0D-F6C92FDB70F5}" type="slidenum">
              <a:rPr lang="en-US" smtClean="0"/>
              <a:t>‹#›</a:t>
            </a:fld>
            <a:endParaRPr lang="en-US"/>
          </a:p>
        </p:txBody>
      </p:sp>
    </p:spTree>
    <p:extLst>
      <p:ext uri="{BB962C8B-B14F-4D97-AF65-F5344CB8AC3E}">
        <p14:creationId xmlns:p14="http://schemas.microsoft.com/office/powerpoint/2010/main" val="1484250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Lipid Synthesis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1630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activity of ACLY</a:t>
            </a:r>
          </a:p>
        </p:txBody>
      </p:sp>
      <p:sp>
        <p:nvSpPr>
          <p:cNvPr id="3" name="Content Placeholder 2"/>
          <p:cNvSpPr>
            <a:spLocks noGrp="1"/>
          </p:cNvSpPr>
          <p:nvPr>
            <p:ph idx="1"/>
          </p:nvPr>
        </p:nvSpPr>
        <p:spPr/>
        <p:txBody>
          <a:bodyPr/>
          <a:lstStyle/>
          <a:p>
            <a:pPr marL="0" indent="0">
              <a:buNone/>
            </a:pPr>
            <a:r>
              <a:rPr lang="en-US" dirty="0"/>
              <a:t>Insulin </a:t>
            </a:r>
            <a:r>
              <a:rPr lang="en-US" u="sng" dirty="0"/>
              <a:t>activates</a:t>
            </a:r>
            <a:r>
              <a:rPr lang="en-US" dirty="0"/>
              <a:t> ATP-Citrate Lyase via phosphorylation.  How would you characterize these effects?</a:t>
            </a:r>
          </a:p>
          <a:p>
            <a:pPr marL="914400" lvl="1" indent="-514350">
              <a:buFont typeface="+mj-lt"/>
              <a:buAutoNum type="alphaUcPeriod"/>
            </a:pPr>
            <a:r>
              <a:rPr lang="en-US" dirty="0" err="1"/>
              <a:t>Anaplerotic</a:t>
            </a:r>
            <a:r>
              <a:rPr lang="en-US" dirty="0"/>
              <a:t>, reducing TCA cycle efficiency</a:t>
            </a:r>
          </a:p>
          <a:p>
            <a:pPr marL="914400" lvl="1" indent="-514350">
              <a:buFont typeface="+mj-lt"/>
              <a:buAutoNum type="alphaUcPeriod"/>
            </a:pPr>
            <a:r>
              <a:rPr lang="en-US" dirty="0"/>
              <a:t>Cataplerotic, reducing TCA cycle efficiency</a:t>
            </a:r>
          </a:p>
          <a:p>
            <a:pPr marL="914400" lvl="1" indent="-514350">
              <a:buFont typeface="+mj-lt"/>
              <a:buAutoNum type="alphaUcPeriod"/>
            </a:pPr>
            <a:r>
              <a:rPr lang="en-US" dirty="0" err="1"/>
              <a:t>Anaplerotic</a:t>
            </a:r>
            <a:r>
              <a:rPr lang="en-US" dirty="0"/>
              <a:t>, increasing TCA cycle efficiency</a:t>
            </a:r>
          </a:p>
          <a:p>
            <a:pPr marL="914400" lvl="1" indent="-514350">
              <a:buFont typeface="+mj-lt"/>
              <a:buAutoNum type="alphaUcPeriod"/>
            </a:pPr>
            <a:r>
              <a:rPr lang="en-US" dirty="0"/>
              <a:t>Cataplerotic, increasing TCA cycle efficiency</a:t>
            </a:r>
          </a:p>
        </p:txBody>
      </p:sp>
    </p:spTree>
    <p:extLst>
      <p:ext uri="{BB962C8B-B14F-4D97-AF65-F5344CB8AC3E}">
        <p14:creationId xmlns:p14="http://schemas.microsoft.com/office/powerpoint/2010/main" val="62330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6B6BE-F223-FD43-8FFE-FF489DEF5CF2}"/>
              </a:ext>
            </a:extLst>
          </p:cNvPr>
          <p:cNvSpPr>
            <a:spLocks noGrp="1"/>
          </p:cNvSpPr>
          <p:nvPr>
            <p:ph type="title"/>
          </p:nvPr>
        </p:nvSpPr>
        <p:spPr>
          <a:xfrm>
            <a:off x="249810" y="227013"/>
            <a:ext cx="8686800" cy="1143000"/>
          </a:xfrm>
        </p:spPr>
        <p:txBody>
          <a:bodyPr>
            <a:normAutofit fontScale="90000"/>
          </a:bodyPr>
          <a:lstStyle/>
          <a:p>
            <a:r>
              <a:rPr lang="en-US" dirty="0"/>
              <a:t>Importance of Citrate Feedback on PFK1</a:t>
            </a:r>
          </a:p>
        </p:txBody>
      </p:sp>
      <p:sp>
        <p:nvSpPr>
          <p:cNvPr id="6" name="Content Placeholder 5">
            <a:extLst>
              <a:ext uri="{FF2B5EF4-FFF2-40B4-BE49-F238E27FC236}">
                <a16:creationId xmlns:a16="http://schemas.microsoft.com/office/drawing/2014/main" id="{D85CE8F2-81CF-B04B-8038-F047F65AFC1E}"/>
              </a:ext>
            </a:extLst>
          </p:cNvPr>
          <p:cNvSpPr>
            <a:spLocks noGrp="1"/>
          </p:cNvSpPr>
          <p:nvPr>
            <p:ph idx="1"/>
          </p:nvPr>
        </p:nvSpPr>
        <p:spPr>
          <a:xfrm>
            <a:off x="5118754" y="1600200"/>
            <a:ext cx="3568045" cy="4525963"/>
          </a:xfrm>
        </p:spPr>
        <p:txBody>
          <a:bodyPr/>
          <a:lstStyle/>
          <a:p>
            <a:r>
              <a:rPr lang="en-US" dirty="0"/>
              <a:t>Citrate is part of lipid synthesis pathway</a:t>
            </a:r>
          </a:p>
          <a:p>
            <a:r>
              <a:rPr lang="en-US" dirty="0"/>
              <a:t>For glucose and galactose, but </a:t>
            </a:r>
            <a:r>
              <a:rPr lang="en-US" b="1" dirty="0"/>
              <a:t>not fructose</a:t>
            </a:r>
            <a:r>
              <a:rPr lang="en-US" dirty="0"/>
              <a:t>, citrate blocks flux.</a:t>
            </a:r>
          </a:p>
        </p:txBody>
      </p:sp>
      <p:sp>
        <p:nvSpPr>
          <p:cNvPr id="4" name="Slide Number Placeholder 3">
            <a:extLst>
              <a:ext uri="{FF2B5EF4-FFF2-40B4-BE49-F238E27FC236}">
                <a16:creationId xmlns:a16="http://schemas.microsoft.com/office/drawing/2014/main" id="{B4300888-8A0C-F848-A194-EE2DF7F8535A}"/>
              </a:ext>
            </a:extLst>
          </p:cNvPr>
          <p:cNvSpPr>
            <a:spLocks noGrp="1"/>
          </p:cNvSpPr>
          <p:nvPr>
            <p:ph type="sldNum" sz="quarter" idx="12"/>
          </p:nvPr>
        </p:nvSpPr>
        <p:spPr/>
        <p:txBody>
          <a:bodyPr/>
          <a:lstStyle/>
          <a:p>
            <a:fld id="{131B5324-FD4A-3244-A093-ED1D596F2ACD}" type="slidenum">
              <a:rPr lang="en-US" smtClean="0"/>
              <a:t>11</a:t>
            </a:fld>
            <a:endParaRPr lang="en-US"/>
          </a:p>
        </p:txBody>
      </p:sp>
      <p:pic>
        <p:nvPicPr>
          <p:cNvPr id="5" name="Picture 4">
            <a:extLst>
              <a:ext uri="{FF2B5EF4-FFF2-40B4-BE49-F238E27FC236}">
                <a16:creationId xmlns:a16="http://schemas.microsoft.com/office/drawing/2014/main" id="{E29C27C2-33B4-0D4E-B34A-1BA35EBD77FC}"/>
              </a:ext>
            </a:extLst>
          </p:cNvPr>
          <p:cNvPicPr>
            <a:picLocks noChangeAspect="1"/>
          </p:cNvPicPr>
          <p:nvPr/>
        </p:nvPicPr>
        <p:blipFill>
          <a:blip r:embed="rId2"/>
          <a:stretch>
            <a:fillRect/>
          </a:stretch>
        </p:blipFill>
        <p:spPr>
          <a:xfrm>
            <a:off x="457200" y="1682030"/>
            <a:ext cx="4388917" cy="4483100"/>
          </a:xfrm>
          <a:prstGeom prst="rect">
            <a:avLst/>
          </a:prstGeom>
        </p:spPr>
      </p:pic>
    </p:spTree>
    <p:extLst>
      <p:ext uri="{BB962C8B-B14F-4D97-AF65-F5344CB8AC3E}">
        <p14:creationId xmlns:p14="http://schemas.microsoft.com/office/powerpoint/2010/main" val="2453181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Acetyl CoA Carboxylase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043" y="2109997"/>
            <a:ext cx="3170044" cy="452596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957" y="2109997"/>
            <a:ext cx="3232831" cy="4525963"/>
          </a:xfrm>
          <a:prstGeom prst="rect">
            <a:avLst/>
          </a:prstGeom>
        </p:spPr>
      </p:pic>
      <p:sp>
        <p:nvSpPr>
          <p:cNvPr id="6" name="TextBox 5"/>
          <p:cNvSpPr txBox="1"/>
          <p:nvPr/>
        </p:nvSpPr>
        <p:spPr>
          <a:xfrm>
            <a:off x="1566177" y="1740665"/>
            <a:ext cx="2365776" cy="369332"/>
          </a:xfrm>
          <a:prstGeom prst="rect">
            <a:avLst/>
          </a:prstGeom>
          <a:noFill/>
        </p:spPr>
        <p:txBody>
          <a:bodyPr wrap="none" rtlCol="0">
            <a:spAutoFit/>
          </a:bodyPr>
          <a:lstStyle/>
          <a:p>
            <a:r>
              <a:rPr lang="en-US" dirty="0"/>
              <a:t>Regulated Allosterically</a:t>
            </a:r>
          </a:p>
        </p:txBody>
      </p:sp>
      <p:sp>
        <p:nvSpPr>
          <p:cNvPr id="7" name="TextBox 6"/>
          <p:cNvSpPr txBox="1"/>
          <p:nvPr/>
        </p:nvSpPr>
        <p:spPr>
          <a:xfrm>
            <a:off x="5217164" y="1740665"/>
            <a:ext cx="2638415" cy="369332"/>
          </a:xfrm>
          <a:prstGeom prst="rect">
            <a:avLst/>
          </a:prstGeom>
          <a:noFill/>
        </p:spPr>
        <p:txBody>
          <a:bodyPr wrap="none" rtlCol="0">
            <a:spAutoFit/>
          </a:bodyPr>
          <a:lstStyle/>
          <a:p>
            <a:r>
              <a:rPr lang="en-US" dirty="0">
                <a:solidFill>
                  <a:srgbClr val="FF0000"/>
                </a:solidFill>
              </a:rPr>
              <a:t>Inactivated </a:t>
            </a:r>
            <a:r>
              <a:rPr lang="en-US">
                <a:solidFill>
                  <a:srgbClr val="FF0000"/>
                </a:solidFill>
              </a:rPr>
              <a:t>by AMPK/PKA </a:t>
            </a:r>
            <a:endParaRPr lang="en-US" dirty="0">
              <a:solidFill>
                <a:srgbClr val="FF0000"/>
              </a:solidFill>
            </a:endParaRPr>
          </a:p>
        </p:txBody>
      </p:sp>
      <p:sp>
        <p:nvSpPr>
          <p:cNvPr id="3" name="TextBox 2"/>
          <p:cNvSpPr txBox="1"/>
          <p:nvPr/>
        </p:nvSpPr>
        <p:spPr>
          <a:xfrm>
            <a:off x="2251422" y="1306286"/>
            <a:ext cx="4593502" cy="369332"/>
          </a:xfrm>
          <a:prstGeom prst="rect">
            <a:avLst/>
          </a:prstGeom>
          <a:noFill/>
        </p:spPr>
        <p:txBody>
          <a:bodyPr wrap="none" rtlCol="0">
            <a:spAutoFit/>
          </a:bodyPr>
          <a:lstStyle/>
          <a:p>
            <a:r>
              <a:rPr lang="en-US" dirty="0"/>
              <a:t>Rate limiting enzyme for fatty acid biosynthesis</a:t>
            </a:r>
          </a:p>
        </p:txBody>
      </p:sp>
    </p:spTree>
    <p:extLst>
      <p:ext uri="{BB962C8B-B14F-4D97-AF65-F5344CB8AC3E}">
        <p14:creationId xmlns:p14="http://schemas.microsoft.com/office/powerpoint/2010/main" val="1121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1407"/>
          <a:stretch/>
        </p:blipFill>
        <p:spPr>
          <a:xfrm>
            <a:off x="3853856" y="2899982"/>
            <a:ext cx="5290144" cy="1926397"/>
          </a:xfrm>
          <a:prstGeom prst="rect">
            <a:avLst/>
          </a:prstGeom>
        </p:spPr>
      </p:pic>
      <p:sp>
        <p:nvSpPr>
          <p:cNvPr id="2" name="Title 1"/>
          <p:cNvSpPr>
            <a:spLocks noGrp="1"/>
          </p:cNvSpPr>
          <p:nvPr>
            <p:ph type="title"/>
          </p:nvPr>
        </p:nvSpPr>
        <p:spPr/>
        <p:txBody>
          <a:bodyPr>
            <a:normAutofit fontScale="90000"/>
          </a:bodyPr>
          <a:lstStyle/>
          <a:p>
            <a:r>
              <a:rPr lang="en-US" dirty="0" err="1"/>
              <a:t>Malonyl</a:t>
            </a:r>
            <a:r>
              <a:rPr lang="en-US" dirty="0"/>
              <a:t> CoA Controls the Balance Between FA Synthesis and Degradation</a:t>
            </a:r>
          </a:p>
        </p:txBody>
      </p:sp>
      <p:sp>
        <p:nvSpPr>
          <p:cNvPr id="3" name="Content Placeholder 2"/>
          <p:cNvSpPr>
            <a:spLocks noGrp="1"/>
          </p:cNvSpPr>
          <p:nvPr>
            <p:ph idx="1"/>
          </p:nvPr>
        </p:nvSpPr>
        <p:spPr>
          <a:xfrm>
            <a:off x="457200" y="1600200"/>
            <a:ext cx="4683417" cy="4525963"/>
          </a:xfrm>
        </p:spPr>
        <p:txBody>
          <a:bodyPr>
            <a:normAutofit lnSpcReduction="10000"/>
          </a:bodyPr>
          <a:lstStyle/>
          <a:p>
            <a:r>
              <a:rPr lang="en-US" dirty="0"/>
              <a:t>Serves as a substrate for FA synthesis</a:t>
            </a:r>
          </a:p>
          <a:p>
            <a:r>
              <a:rPr lang="en-US" dirty="0"/>
              <a:t>Prevents re-import of fatty acids into mitochondria</a:t>
            </a:r>
          </a:p>
          <a:p>
            <a:pPr lvl="1"/>
            <a:r>
              <a:rPr lang="en-US" dirty="0"/>
              <a:t>CPT1 is a fatty acid transporter in mitochondria</a:t>
            </a:r>
          </a:p>
          <a:p>
            <a:pPr lvl="1"/>
            <a:r>
              <a:rPr lang="en-US" dirty="0"/>
              <a:t>Therefore </a:t>
            </a:r>
            <a:r>
              <a:rPr lang="en-US" dirty="0" err="1"/>
              <a:t>Malonyl</a:t>
            </a:r>
            <a:r>
              <a:rPr lang="en-US" dirty="0"/>
              <a:t> CoA prevents beta oxidation</a:t>
            </a:r>
          </a:p>
        </p:txBody>
      </p:sp>
    </p:spTree>
    <p:extLst>
      <p:ext uri="{BB962C8B-B14F-4D97-AF65-F5344CB8AC3E}">
        <p14:creationId xmlns:p14="http://schemas.microsoft.com/office/powerpoint/2010/main" val="192360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Rest of Fatty Acid Synthesis is Mediated by Fatty Acid Synthase</a:t>
            </a:r>
          </a:p>
        </p:txBody>
      </p:sp>
      <p:sp>
        <p:nvSpPr>
          <p:cNvPr id="5" name="Content Placeholder 4"/>
          <p:cNvSpPr>
            <a:spLocks noGrp="1"/>
          </p:cNvSpPr>
          <p:nvPr>
            <p:ph idx="1"/>
          </p:nvPr>
        </p:nvSpPr>
        <p:spPr>
          <a:xfrm>
            <a:off x="3568588" y="1600200"/>
            <a:ext cx="5575412" cy="4525963"/>
          </a:xfrm>
        </p:spPr>
        <p:txBody>
          <a:bodyPr>
            <a:normAutofit/>
          </a:bodyPr>
          <a:lstStyle/>
          <a:p>
            <a:pPr lvl="1"/>
            <a:r>
              <a:rPr lang="en-US" dirty="0"/>
              <a:t>Reaction including ACC:</a:t>
            </a:r>
          </a:p>
          <a:p>
            <a:pPr lvl="2"/>
            <a:r>
              <a:rPr lang="en-US" dirty="0"/>
              <a:t>Consumes:</a:t>
            </a:r>
          </a:p>
          <a:p>
            <a:pPr lvl="3"/>
            <a:r>
              <a:rPr lang="en-US" dirty="0"/>
              <a:t>8 Acetyl CoA (Primer then 7 </a:t>
            </a:r>
            <a:r>
              <a:rPr lang="en-US" dirty="0" err="1"/>
              <a:t>Malonyl</a:t>
            </a:r>
            <a:r>
              <a:rPr lang="en-US" dirty="0"/>
              <a:t>-Co from ACC)</a:t>
            </a:r>
          </a:p>
          <a:p>
            <a:pPr lvl="3"/>
            <a:r>
              <a:rPr lang="en-US" dirty="0"/>
              <a:t>7 ATP (to make </a:t>
            </a:r>
            <a:r>
              <a:rPr lang="en-US" dirty="0" err="1"/>
              <a:t>Malonyl</a:t>
            </a:r>
            <a:r>
              <a:rPr lang="en-US" dirty="0"/>
              <a:t> CoA from ACC)</a:t>
            </a:r>
          </a:p>
          <a:p>
            <a:pPr lvl="3"/>
            <a:r>
              <a:rPr lang="en-US" dirty="0"/>
              <a:t>14 NADPH </a:t>
            </a:r>
          </a:p>
          <a:p>
            <a:pPr lvl="2"/>
            <a:r>
              <a:rPr lang="en-US" dirty="0"/>
              <a:t>Makes 1 Palmitate (C16:0)</a:t>
            </a:r>
          </a:p>
          <a:p>
            <a:pPr lvl="2"/>
            <a:r>
              <a:rPr lang="en-US" dirty="0"/>
              <a:t>Additions are made 2 at a time</a:t>
            </a:r>
          </a:p>
          <a:p>
            <a:pPr lvl="2"/>
            <a:r>
              <a:rPr lang="en-US" dirty="0"/>
              <a:t>Very energy costly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4330811" cy="4980854"/>
          </a:xfrm>
          <a:prstGeom prst="rect">
            <a:avLst/>
          </a:prstGeom>
        </p:spPr>
      </p:pic>
    </p:spTree>
    <p:extLst>
      <p:ext uri="{BB962C8B-B14F-4D97-AF65-F5344CB8AC3E}">
        <p14:creationId xmlns:p14="http://schemas.microsoft.com/office/powerpoint/2010/main" val="44062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Sources of NADPH</a:t>
            </a:r>
          </a:p>
        </p:txBody>
      </p:sp>
      <p:sp>
        <p:nvSpPr>
          <p:cNvPr id="6" name="Content Placeholder 5"/>
          <p:cNvSpPr>
            <a:spLocks noGrp="1"/>
          </p:cNvSpPr>
          <p:nvPr>
            <p:ph idx="1"/>
          </p:nvPr>
        </p:nvSpPr>
        <p:spPr>
          <a:xfrm>
            <a:off x="5517145" y="1600200"/>
            <a:ext cx="3746777" cy="4525963"/>
          </a:xfrm>
        </p:spPr>
        <p:txBody>
          <a:bodyPr>
            <a:normAutofit fontScale="92500"/>
          </a:bodyPr>
          <a:lstStyle/>
          <a:p>
            <a:r>
              <a:rPr lang="en-US" dirty="0"/>
              <a:t>First is Pentose Phosphate Pathway</a:t>
            </a:r>
          </a:p>
          <a:p>
            <a:r>
              <a:rPr lang="en-US" dirty="0"/>
              <a:t>Other ATP-Citrate </a:t>
            </a:r>
            <a:r>
              <a:rPr lang="en-US" dirty="0" err="1"/>
              <a:t>Lyase</a:t>
            </a:r>
            <a:r>
              <a:rPr lang="en-US" dirty="0"/>
              <a:t> Product is OAA</a:t>
            </a:r>
          </a:p>
          <a:p>
            <a:r>
              <a:rPr lang="en-US" dirty="0"/>
              <a:t>Converted to pyruvate generating one NADPH for each Acetyl-CoA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7638"/>
            <a:ext cx="5592094" cy="5036696"/>
          </a:xfrm>
          <a:prstGeom prst="rect">
            <a:avLst/>
          </a:prstGeom>
        </p:spPr>
      </p:pic>
    </p:spTree>
    <p:extLst>
      <p:ext uri="{BB962C8B-B14F-4D97-AF65-F5344CB8AC3E}">
        <p14:creationId xmlns:p14="http://schemas.microsoft.com/office/powerpoint/2010/main" val="493913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Transcriptional Control of FA Biosynthesis</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ACC, ACLY and FAS are </a:t>
            </a:r>
            <a:r>
              <a:rPr lang="en-US" dirty="0" err="1"/>
              <a:t>transactivated</a:t>
            </a:r>
            <a:r>
              <a:rPr lang="en-US" dirty="0"/>
              <a:t> by</a:t>
            </a:r>
          </a:p>
          <a:p>
            <a:pPr lvl="1"/>
            <a:r>
              <a:rPr lang="en-US" dirty="0"/>
              <a:t>SREBP1c</a:t>
            </a:r>
          </a:p>
          <a:p>
            <a:pPr lvl="2"/>
            <a:r>
              <a:rPr lang="en-US" dirty="0"/>
              <a:t>Regulated by insulin/mTORC1</a:t>
            </a:r>
          </a:p>
          <a:p>
            <a:pPr lvl="1"/>
            <a:r>
              <a:rPr lang="en-US" dirty="0" err="1"/>
              <a:t>ChREBP</a:t>
            </a:r>
            <a:endParaRPr lang="en-US" dirty="0"/>
          </a:p>
          <a:p>
            <a:pPr lvl="2"/>
            <a:r>
              <a:rPr lang="en-US" dirty="0"/>
              <a:t>Regulated by high carbohydrates</a:t>
            </a:r>
          </a:p>
        </p:txBody>
      </p:sp>
      <p:pic>
        <p:nvPicPr>
          <p:cNvPr id="5" name="Picture 4"/>
          <p:cNvPicPr>
            <a:picLocks noChangeAspect="1"/>
          </p:cNvPicPr>
          <p:nvPr/>
        </p:nvPicPr>
        <p:blipFill>
          <a:blip r:embed="rId2"/>
          <a:stretch>
            <a:fillRect/>
          </a:stretch>
        </p:blipFill>
        <p:spPr>
          <a:xfrm>
            <a:off x="5176289" y="1519280"/>
            <a:ext cx="3510511" cy="5257800"/>
          </a:xfrm>
          <a:prstGeom prst="rect">
            <a:avLst/>
          </a:prstGeom>
        </p:spPr>
      </p:pic>
      <p:sp>
        <p:nvSpPr>
          <p:cNvPr id="4" name="TextBox 3"/>
          <p:cNvSpPr txBox="1"/>
          <p:nvPr/>
        </p:nvSpPr>
        <p:spPr>
          <a:xfrm>
            <a:off x="104931" y="5299752"/>
            <a:ext cx="2652457" cy="1477328"/>
          </a:xfrm>
          <a:prstGeom prst="rect">
            <a:avLst/>
          </a:prstGeom>
          <a:noFill/>
        </p:spPr>
        <p:txBody>
          <a:bodyPr wrap="none" rtlCol="0">
            <a:spAutoFit/>
          </a:bodyPr>
          <a:lstStyle/>
          <a:p>
            <a:r>
              <a:rPr lang="en-US" dirty="0"/>
              <a:t>GK </a:t>
            </a:r>
            <a:r>
              <a:rPr lang="mr-IN" dirty="0"/>
              <a:t>–</a:t>
            </a:r>
            <a:r>
              <a:rPr lang="en-US" dirty="0"/>
              <a:t> </a:t>
            </a:r>
            <a:r>
              <a:rPr lang="en-US" dirty="0" err="1"/>
              <a:t>Glucokinase</a:t>
            </a:r>
            <a:endParaRPr lang="en-US" dirty="0"/>
          </a:p>
          <a:p>
            <a:r>
              <a:rPr lang="en-US" dirty="0"/>
              <a:t>PK </a:t>
            </a:r>
            <a:r>
              <a:rPr lang="mr-IN" dirty="0"/>
              <a:t>–</a:t>
            </a:r>
            <a:r>
              <a:rPr lang="en-US" dirty="0"/>
              <a:t> Pyruvate Kinase</a:t>
            </a:r>
          </a:p>
          <a:p>
            <a:r>
              <a:rPr lang="en-US" dirty="0"/>
              <a:t>EVOVL6 </a:t>
            </a:r>
            <a:r>
              <a:rPr lang="mr-IN" dirty="0"/>
              <a:t>–</a:t>
            </a:r>
            <a:r>
              <a:rPr lang="en-US" dirty="0"/>
              <a:t> </a:t>
            </a:r>
            <a:r>
              <a:rPr lang="en-US" dirty="0" err="1"/>
              <a:t>Elongase</a:t>
            </a:r>
            <a:endParaRPr lang="en-US" dirty="0"/>
          </a:p>
          <a:p>
            <a:r>
              <a:rPr lang="en-US" dirty="0"/>
              <a:t>SCD1 </a:t>
            </a:r>
            <a:r>
              <a:rPr lang="mr-IN" dirty="0"/>
              <a:t>–</a:t>
            </a:r>
            <a:r>
              <a:rPr lang="en-US" dirty="0"/>
              <a:t> Desaturase (</a:t>
            </a:r>
            <a:r>
              <a:rPr lang="en-US" dirty="0">
                <a:latin typeface="Symbol" charset="2"/>
                <a:ea typeface="Symbol" charset="2"/>
                <a:cs typeface="Symbol" charset="2"/>
              </a:rPr>
              <a:t>D</a:t>
            </a:r>
            <a:r>
              <a:rPr lang="en-US" dirty="0"/>
              <a:t>9)</a:t>
            </a:r>
          </a:p>
          <a:p>
            <a:r>
              <a:rPr lang="en-US" dirty="0"/>
              <a:t>GPAT/DGAT </a:t>
            </a:r>
            <a:r>
              <a:rPr lang="mr-IN" dirty="0"/>
              <a:t>–</a:t>
            </a:r>
            <a:r>
              <a:rPr lang="en-US" dirty="0"/>
              <a:t> TG Synthesis</a:t>
            </a:r>
          </a:p>
        </p:txBody>
      </p:sp>
    </p:spTree>
    <p:extLst>
      <p:ext uri="{BB962C8B-B14F-4D97-AF65-F5344CB8AC3E}">
        <p14:creationId xmlns:p14="http://schemas.microsoft.com/office/powerpoint/2010/main" val="1658164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Regulation of SREBP1c</a:t>
            </a:r>
          </a:p>
        </p:txBody>
      </p:sp>
      <p:pic>
        <p:nvPicPr>
          <p:cNvPr id="5" name="Picture 4"/>
          <p:cNvPicPr>
            <a:picLocks noChangeAspect="1"/>
          </p:cNvPicPr>
          <p:nvPr/>
        </p:nvPicPr>
        <p:blipFill>
          <a:blip r:embed="rId3"/>
          <a:stretch>
            <a:fillRect/>
          </a:stretch>
        </p:blipFill>
        <p:spPr>
          <a:xfrm>
            <a:off x="670148" y="1417638"/>
            <a:ext cx="7803704" cy="5306518"/>
          </a:xfrm>
          <a:prstGeom prst="rect">
            <a:avLst/>
          </a:prstGeom>
        </p:spPr>
      </p:pic>
      <p:sp>
        <p:nvSpPr>
          <p:cNvPr id="6" name="Rectangle 5"/>
          <p:cNvSpPr/>
          <p:nvPr/>
        </p:nvSpPr>
        <p:spPr>
          <a:xfrm>
            <a:off x="1978702" y="3357797"/>
            <a:ext cx="1828800" cy="8394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974072" y="4383089"/>
            <a:ext cx="676660" cy="369332"/>
          </a:xfrm>
          <a:prstGeom prst="rect">
            <a:avLst/>
          </a:prstGeom>
          <a:noFill/>
        </p:spPr>
        <p:txBody>
          <a:bodyPr wrap="none" rtlCol="0">
            <a:spAutoFit/>
          </a:bodyPr>
          <a:lstStyle/>
          <a:p>
            <a:r>
              <a:rPr lang="en-US"/>
              <a:t>PUFA</a:t>
            </a:r>
          </a:p>
        </p:txBody>
      </p:sp>
      <p:sp>
        <p:nvSpPr>
          <p:cNvPr id="8" name="TextBox 7"/>
          <p:cNvSpPr txBox="1"/>
          <p:nvPr/>
        </p:nvSpPr>
        <p:spPr>
          <a:xfrm>
            <a:off x="1049531" y="3886231"/>
            <a:ext cx="1699183" cy="369332"/>
          </a:xfrm>
          <a:prstGeom prst="rect">
            <a:avLst/>
          </a:prstGeom>
          <a:noFill/>
        </p:spPr>
        <p:txBody>
          <a:bodyPr wrap="none" rtlCol="0">
            <a:spAutoFit/>
          </a:bodyPr>
          <a:lstStyle/>
          <a:p>
            <a:r>
              <a:rPr lang="en-US"/>
              <a:t>Insulin/mTORC1</a:t>
            </a:r>
          </a:p>
        </p:txBody>
      </p:sp>
      <p:sp>
        <p:nvSpPr>
          <p:cNvPr id="9" name="TextBox 8"/>
          <p:cNvSpPr txBox="1"/>
          <p:nvPr/>
        </p:nvSpPr>
        <p:spPr>
          <a:xfrm>
            <a:off x="1138274" y="3416193"/>
            <a:ext cx="1521699" cy="369332"/>
          </a:xfrm>
          <a:prstGeom prst="rect">
            <a:avLst/>
          </a:prstGeom>
          <a:noFill/>
        </p:spPr>
        <p:txBody>
          <a:bodyPr wrap="none" rtlCol="0">
            <a:spAutoFit/>
          </a:bodyPr>
          <a:lstStyle/>
          <a:p>
            <a:r>
              <a:rPr lang="en-US" dirty="0"/>
              <a:t>Saturated Fats</a:t>
            </a:r>
          </a:p>
        </p:txBody>
      </p:sp>
      <p:cxnSp>
        <p:nvCxnSpPr>
          <p:cNvPr id="11" name="Straight Arrow Connector 10"/>
          <p:cNvCxnSpPr/>
          <p:nvPr/>
        </p:nvCxnSpPr>
        <p:spPr>
          <a:xfrm>
            <a:off x="2659973" y="3600859"/>
            <a:ext cx="1042597"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748714" y="4046635"/>
            <a:ext cx="1042597"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824865" y="4539564"/>
            <a:ext cx="1042597" cy="0"/>
          </a:xfrm>
          <a:prstGeom prst="straightConnector1">
            <a:avLst/>
          </a:prstGeom>
          <a:ln w="3810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867462" y="4383090"/>
            <a:ext cx="0" cy="352384"/>
          </a:xfrm>
          <a:prstGeom prst="straightConnector1">
            <a:avLst/>
          </a:prstGeom>
          <a:ln w="38100">
            <a:solidFill>
              <a:srgbClr val="FF0000"/>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731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happens to palmitate (C16</a:t>
            </a:r>
            <a:r>
              <a:rPr lang="en-US" dirty="0">
                <a:sym typeface="Wingdings"/>
              </a:rPr>
              <a:t>:0)</a:t>
            </a:r>
            <a:r>
              <a:rPr lang="en-US" dirty="0"/>
              <a:t>?</a:t>
            </a:r>
          </a:p>
        </p:txBody>
      </p:sp>
      <p:sp>
        <p:nvSpPr>
          <p:cNvPr id="3" name="Content Placeholder 2"/>
          <p:cNvSpPr>
            <a:spLocks noGrp="1"/>
          </p:cNvSpPr>
          <p:nvPr>
            <p:ph idx="1"/>
          </p:nvPr>
        </p:nvSpPr>
        <p:spPr>
          <a:xfrm>
            <a:off x="457200" y="1600200"/>
            <a:ext cx="8229600" cy="4048041"/>
          </a:xfrm>
        </p:spPr>
        <p:txBody>
          <a:bodyPr>
            <a:normAutofit/>
          </a:bodyPr>
          <a:lstStyle/>
          <a:p>
            <a:r>
              <a:rPr lang="en-US" dirty="0"/>
              <a:t>Further elongation (</a:t>
            </a:r>
            <a:r>
              <a:rPr lang="en-US" i="1" dirty="0"/>
              <a:t>e.g. </a:t>
            </a:r>
            <a:r>
              <a:rPr lang="en-US" dirty="0"/>
              <a:t>ELOVL6) and Desaturation (</a:t>
            </a:r>
            <a:r>
              <a:rPr lang="en-US" i="1" dirty="0"/>
              <a:t>e.g. </a:t>
            </a:r>
            <a:r>
              <a:rPr lang="en-US" dirty="0"/>
              <a:t>SCD1)</a:t>
            </a:r>
          </a:p>
          <a:p>
            <a:pPr lvl="1"/>
            <a:r>
              <a:rPr lang="en-US" dirty="0"/>
              <a:t>Humans have </a:t>
            </a:r>
            <a:r>
              <a:rPr lang="en-US" dirty="0">
                <a:latin typeface="Symbol" charset="2"/>
                <a:ea typeface="Symbol" charset="2"/>
                <a:cs typeface="Symbol" charset="2"/>
              </a:rPr>
              <a:t>D</a:t>
            </a:r>
            <a:r>
              <a:rPr lang="en-US" dirty="0"/>
              <a:t>9,</a:t>
            </a:r>
            <a:r>
              <a:rPr lang="en-US" dirty="0">
                <a:latin typeface="Symbol" charset="2"/>
                <a:ea typeface="Symbol" charset="2"/>
                <a:cs typeface="Symbol" charset="2"/>
              </a:rPr>
              <a:t> D</a:t>
            </a:r>
            <a:r>
              <a:rPr lang="en-US" dirty="0"/>
              <a:t>6,</a:t>
            </a:r>
            <a:r>
              <a:rPr lang="en-US" dirty="0">
                <a:latin typeface="Symbol" charset="2"/>
                <a:ea typeface="Symbol" charset="2"/>
                <a:cs typeface="Symbol" charset="2"/>
              </a:rPr>
              <a:t> D</a:t>
            </a:r>
            <a:r>
              <a:rPr lang="en-US" dirty="0"/>
              <a:t>5,</a:t>
            </a:r>
            <a:r>
              <a:rPr lang="en-US" dirty="0">
                <a:latin typeface="Symbol" charset="2"/>
                <a:ea typeface="Symbol" charset="2"/>
                <a:cs typeface="Symbol" charset="2"/>
              </a:rPr>
              <a:t> D</a:t>
            </a:r>
            <a:r>
              <a:rPr lang="en-US" dirty="0"/>
              <a:t>4 desaturases</a:t>
            </a:r>
          </a:p>
          <a:p>
            <a:pPr lvl="1"/>
            <a:r>
              <a:rPr lang="en-US" dirty="0"/>
              <a:t>VLC PUFAs are generated by sequential desaturation/elongation.  </a:t>
            </a:r>
          </a:p>
          <a:p>
            <a:pPr lvl="2"/>
            <a:r>
              <a:rPr lang="en-US" dirty="0"/>
              <a:t>Elongation is 2 at a time (2 Carbons in an acetyl-CoA)</a:t>
            </a:r>
          </a:p>
          <a:p>
            <a:pPr lvl="1"/>
            <a:r>
              <a:rPr lang="en-US" dirty="0"/>
              <a:t>But no n-3 or n-3 desaturase activity</a:t>
            </a:r>
          </a:p>
        </p:txBody>
      </p:sp>
    </p:spTree>
    <p:extLst>
      <p:ext uri="{BB962C8B-B14F-4D97-AF65-F5344CB8AC3E}">
        <p14:creationId xmlns:p14="http://schemas.microsoft.com/office/powerpoint/2010/main" val="895496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Fatty Acid Exercise at Your Table</a:t>
            </a:r>
          </a:p>
        </p:txBody>
      </p:sp>
      <p:sp>
        <p:nvSpPr>
          <p:cNvPr id="3" name="Content Placeholder 2"/>
          <p:cNvSpPr>
            <a:spLocks noGrp="1"/>
          </p:cNvSpPr>
          <p:nvPr>
            <p:ph idx="1"/>
          </p:nvPr>
        </p:nvSpPr>
        <p:spPr/>
        <p:txBody>
          <a:bodyPr>
            <a:normAutofit lnSpcReduction="10000"/>
          </a:bodyPr>
          <a:lstStyle/>
          <a:p>
            <a:r>
              <a:rPr lang="en-US" dirty="0"/>
              <a:t>Draw Palmitate (C16)</a:t>
            </a:r>
          </a:p>
          <a:p>
            <a:pPr lvl="1"/>
            <a:r>
              <a:rPr lang="en-US" dirty="0"/>
              <a:t>What desaturase activity is closest to the methyl end (</a:t>
            </a:r>
            <a:r>
              <a:rPr lang="en-US" dirty="0">
                <a:latin typeface="Symbol" charset="2"/>
                <a:ea typeface="Symbol" charset="2"/>
                <a:cs typeface="Symbol" charset="2"/>
              </a:rPr>
              <a:t>D</a:t>
            </a:r>
            <a:r>
              <a:rPr lang="en-US" dirty="0"/>
              <a:t>9,6,5,4)</a:t>
            </a:r>
          </a:p>
          <a:p>
            <a:pPr lvl="1"/>
            <a:r>
              <a:rPr lang="en-US" dirty="0"/>
              <a:t>Which </a:t>
            </a:r>
            <a:r>
              <a:rPr lang="en-US" dirty="0">
                <a:latin typeface="Symbol" charset="2"/>
                <a:ea typeface="Symbol" charset="2"/>
                <a:cs typeface="Symbol" charset="2"/>
              </a:rPr>
              <a:t>w</a:t>
            </a:r>
            <a:r>
              <a:rPr lang="en-US" dirty="0"/>
              <a:t>-type of fatty acid is formed?</a:t>
            </a:r>
          </a:p>
          <a:p>
            <a:r>
              <a:rPr lang="en-US" dirty="0"/>
              <a:t>Repeat for stearate (C18), the </a:t>
            </a:r>
            <a:r>
              <a:rPr lang="en-US" dirty="0" err="1"/>
              <a:t>elongase</a:t>
            </a:r>
            <a:r>
              <a:rPr lang="en-US" dirty="0"/>
              <a:t> product.  How could it be desaturated?</a:t>
            </a:r>
          </a:p>
          <a:p>
            <a:r>
              <a:rPr lang="en-US" dirty="0"/>
              <a:t>What length fatty acid would we need to have to make an </a:t>
            </a:r>
            <a:r>
              <a:rPr lang="en-US" dirty="0">
                <a:latin typeface="Symbol" pitchFamily="2" charset="2"/>
              </a:rPr>
              <a:t>w</a:t>
            </a:r>
            <a:r>
              <a:rPr lang="en-US" dirty="0"/>
              <a:t>-6 MUFA, why is this unlikely endogenously?</a:t>
            </a:r>
          </a:p>
        </p:txBody>
      </p:sp>
    </p:spTree>
    <p:extLst>
      <p:ext uri="{BB962C8B-B14F-4D97-AF65-F5344CB8AC3E}">
        <p14:creationId xmlns:p14="http://schemas.microsoft.com/office/powerpoint/2010/main" val="1672372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55000" lnSpcReduction="20000"/>
          </a:bodyPr>
          <a:lstStyle/>
          <a:p>
            <a:r>
              <a:rPr lang="en-US" dirty="0"/>
              <a:t>Describe the conditions and tissues wherein fatty acids are generated, and from what precursors.</a:t>
            </a:r>
          </a:p>
          <a:p>
            <a:r>
              <a:rPr lang="en-US" dirty="0"/>
              <a:t>Explain the regulation of fatty acid biosynthesis by metabolite levels and hormones, including how it is ensured that beta-oxidation and </a:t>
            </a:r>
            <a:r>
              <a:rPr lang="en-US" i="1" dirty="0"/>
              <a:t>de </a:t>
            </a:r>
            <a:r>
              <a:rPr lang="en-US" i="1" dirty="0" err="1"/>
              <a:t>novo</a:t>
            </a:r>
            <a:r>
              <a:rPr lang="en-US" dirty="0" err="1"/>
              <a:t>lipogenesis</a:t>
            </a:r>
            <a:r>
              <a:rPr lang="en-US" dirty="0"/>
              <a:t> do not occur simultaneously.</a:t>
            </a:r>
          </a:p>
          <a:p>
            <a:r>
              <a:rPr lang="en-US" dirty="0"/>
              <a:t>Understand the energy costs of generating fatty acids from glucose, compared with using glucose for fuel. Included in this is the source of carbon units, and reducing equivalents that are necessary for fatty acid biogenesis.</a:t>
            </a:r>
          </a:p>
          <a:p>
            <a:r>
              <a:rPr lang="en-US" dirty="0"/>
              <a:t>Analyze the role of citrate in co-ordination of glycolysis, TCA cycle activity and lipogenesis.</a:t>
            </a:r>
          </a:p>
          <a:p>
            <a:r>
              <a:rPr lang="en-US" dirty="0"/>
              <a:t>Explain the causes of lipodystrophy, including the metabolic consequences of ectopic fat deposition.</a:t>
            </a:r>
          </a:p>
          <a:p>
            <a:r>
              <a:rPr lang="en-US" dirty="0"/>
              <a:t>Understand how transcriptional and post-translational regulation control triglyceride synthesis and cholesterol synthesis.</a:t>
            </a:r>
          </a:p>
          <a:p>
            <a:r>
              <a:rPr lang="en-US" dirty="0"/>
              <a:t>Analyze the cellular conditions that lead to cholesterol synthesis and </a:t>
            </a:r>
            <a:r>
              <a:rPr lang="en-US" dirty="0" err="1"/>
              <a:t>ketogenesis</a:t>
            </a:r>
            <a:r>
              <a:rPr lang="en-US" dirty="0"/>
              <a:t>.</a:t>
            </a:r>
          </a:p>
          <a:p>
            <a:r>
              <a:rPr lang="en-US" dirty="0"/>
              <a:t>Describe the roles and activation of SREBP1 and SREBP2 in fatty acid/triglyceride and cholesterol biogenesis respectively.</a:t>
            </a:r>
          </a:p>
        </p:txBody>
      </p:sp>
    </p:spTree>
    <p:extLst>
      <p:ext uri="{BB962C8B-B14F-4D97-AF65-F5344CB8AC3E}">
        <p14:creationId xmlns:p14="http://schemas.microsoft.com/office/powerpoint/2010/main" val="1106897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Triglyceride Synthesis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2519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Triglyceride Esterification</a:t>
            </a:r>
          </a:p>
        </p:txBody>
      </p:sp>
      <p:pic>
        <p:nvPicPr>
          <p:cNvPr id="6" name="Picture 5"/>
          <p:cNvPicPr>
            <a:picLocks noChangeAspect="1"/>
          </p:cNvPicPr>
          <p:nvPr/>
        </p:nvPicPr>
        <p:blipFill>
          <a:blip r:embed="rId3"/>
          <a:stretch>
            <a:fillRect/>
          </a:stretch>
        </p:blipFill>
        <p:spPr>
          <a:xfrm>
            <a:off x="3493974" y="1789624"/>
            <a:ext cx="4169270" cy="4609475"/>
          </a:xfrm>
          <a:prstGeom prst="rect">
            <a:avLst/>
          </a:prstGeom>
        </p:spPr>
      </p:pic>
      <p:sp>
        <p:nvSpPr>
          <p:cNvPr id="7" name="TextBox 6"/>
          <p:cNvSpPr txBox="1"/>
          <p:nvPr/>
        </p:nvSpPr>
        <p:spPr>
          <a:xfrm>
            <a:off x="3034463" y="1682803"/>
            <a:ext cx="1537537" cy="369332"/>
          </a:xfrm>
          <a:prstGeom prst="rect">
            <a:avLst/>
          </a:prstGeom>
          <a:solidFill>
            <a:schemeClr val="bg1"/>
          </a:solidFill>
        </p:spPr>
        <p:txBody>
          <a:bodyPr wrap="none" rtlCol="0">
            <a:spAutoFit/>
          </a:bodyPr>
          <a:lstStyle/>
          <a:p>
            <a:r>
              <a:rPr lang="en-US"/>
              <a:t>Fatty Acyl-CoA</a:t>
            </a:r>
            <a:endParaRPr lang="en-US" dirty="0"/>
          </a:p>
        </p:txBody>
      </p:sp>
      <p:sp>
        <p:nvSpPr>
          <p:cNvPr id="8" name="TextBox 7"/>
          <p:cNvSpPr txBox="1"/>
          <p:nvPr/>
        </p:nvSpPr>
        <p:spPr>
          <a:xfrm>
            <a:off x="322730" y="2966037"/>
            <a:ext cx="2239214" cy="1200329"/>
          </a:xfrm>
          <a:prstGeom prst="rect">
            <a:avLst/>
          </a:prstGeom>
          <a:noFill/>
        </p:spPr>
        <p:txBody>
          <a:bodyPr wrap="square" rtlCol="0">
            <a:spAutoFit/>
          </a:bodyPr>
          <a:lstStyle/>
          <a:p>
            <a:r>
              <a:rPr lang="en-US" dirty="0"/>
              <a:t>Fatty Acids</a:t>
            </a:r>
          </a:p>
          <a:p>
            <a:pPr marL="285750" indent="-285750">
              <a:buFont typeface="Arial" charset="0"/>
              <a:buChar char="•"/>
            </a:pPr>
            <a:r>
              <a:rPr lang="en-US" dirty="0"/>
              <a:t>Dietary</a:t>
            </a:r>
          </a:p>
          <a:p>
            <a:pPr marL="285750" indent="-285750">
              <a:buFont typeface="Arial" charset="0"/>
              <a:buChar char="•"/>
            </a:pPr>
            <a:r>
              <a:rPr lang="en-US" dirty="0"/>
              <a:t>From </a:t>
            </a:r>
            <a:r>
              <a:rPr lang="en-US" i="1" dirty="0"/>
              <a:t>de novo </a:t>
            </a:r>
            <a:r>
              <a:rPr lang="en-US" dirty="0"/>
              <a:t>lipogenesis</a:t>
            </a:r>
          </a:p>
        </p:txBody>
      </p:sp>
      <p:cxnSp>
        <p:nvCxnSpPr>
          <p:cNvPr id="11" name="Straight Connector 10"/>
          <p:cNvCxnSpPr/>
          <p:nvPr/>
        </p:nvCxnSpPr>
        <p:spPr>
          <a:xfrm>
            <a:off x="6731213" y="3488551"/>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731213" y="3496235"/>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993747" y="2730097"/>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40762" y="3734440"/>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928815" y="5206328"/>
            <a:ext cx="630091" cy="7684"/>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539113" y="3611496"/>
            <a:ext cx="264816" cy="276999"/>
          </a:xfrm>
          <a:prstGeom prst="rect">
            <a:avLst/>
          </a:prstGeom>
          <a:noFill/>
        </p:spPr>
        <p:txBody>
          <a:bodyPr wrap="none" rtlCol="0">
            <a:spAutoFit/>
          </a:bodyPr>
          <a:lstStyle/>
          <a:p>
            <a:r>
              <a:rPr lang="en-US" sz="1200" dirty="0"/>
              <a:t>P</a:t>
            </a:r>
          </a:p>
        </p:txBody>
      </p:sp>
      <p:cxnSp>
        <p:nvCxnSpPr>
          <p:cNvPr id="33" name="Straight Connector 32"/>
          <p:cNvCxnSpPr/>
          <p:nvPr/>
        </p:nvCxnSpPr>
        <p:spPr>
          <a:xfrm>
            <a:off x="6017579" y="1748366"/>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122595" y="2391812"/>
            <a:ext cx="1467933"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17579" y="4158682"/>
            <a:ext cx="1645665"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832182" y="5001913"/>
            <a:ext cx="1705713"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997246" y="5780160"/>
            <a:ext cx="1665998"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141454" y="5397828"/>
            <a:ext cx="1467933"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6731213" y="4395994"/>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731213" y="4403678"/>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39113" y="4518939"/>
            <a:ext cx="264816" cy="276999"/>
          </a:xfrm>
          <a:prstGeom prst="rect">
            <a:avLst/>
          </a:prstGeom>
          <a:noFill/>
        </p:spPr>
        <p:txBody>
          <a:bodyPr wrap="none" rtlCol="0">
            <a:spAutoFit/>
          </a:bodyPr>
          <a:lstStyle/>
          <a:p>
            <a:r>
              <a:rPr lang="en-US" sz="1200" dirty="0"/>
              <a:t>P</a:t>
            </a:r>
          </a:p>
        </p:txBody>
      </p:sp>
      <p:cxnSp>
        <p:nvCxnSpPr>
          <p:cNvPr id="25" name="Straight Connector 24"/>
          <p:cNvCxnSpPr/>
          <p:nvPr/>
        </p:nvCxnSpPr>
        <p:spPr>
          <a:xfrm>
            <a:off x="6731213" y="4518939"/>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731213" y="5214012"/>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731213" y="5221696"/>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731213" y="5336957"/>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731213" y="6131450"/>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731213" y="6139134"/>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731213" y="6254395"/>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731213" y="6385023"/>
            <a:ext cx="630091" cy="7684"/>
          </a:xfrm>
          <a:prstGeom prst="line">
            <a:avLst/>
          </a:prstGeom>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646442" y="4733916"/>
            <a:ext cx="631904" cy="369332"/>
          </a:xfrm>
          <a:prstGeom prst="rect">
            <a:avLst/>
          </a:prstGeom>
          <a:noFill/>
        </p:spPr>
        <p:txBody>
          <a:bodyPr wrap="none" rtlCol="0">
            <a:spAutoFit/>
          </a:bodyPr>
          <a:lstStyle/>
          <a:p>
            <a:r>
              <a:rPr lang="en-US"/>
              <a:t>Lipin</a:t>
            </a:r>
            <a:endParaRPr lang="en-US" dirty="0"/>
          </a:p>
        </p:txBody>
      </p:sp>
      <p:cxnSp>
        <p:nvCxnSpPr>
          <p:cNvPr id="20" name="Straight Connector 19"/>
          <p:cNvCxnSpPr/>
          <p:nvPr/>
        </p:nvCxnSpPr>
        <p:spPr>
          <a:xfrm>
            <a:off x="6731213" y="2573777"/>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539113" y="2689038"/>
            <a:ext cx="264816" cy="276999"/>
          </a:xfrm>
          <a:prstGeom prst="rect">
            <a:avLst/>
          </a:prstGeom>
          <a:noFill/>
        </p:spPr>
        <p:txBody>
          <a:bodyPr wrap="none" rtlCol="0">
            <a:spAutoFit/>
          </a:bodyPr>
          <a:lstStyle/>
          <a:p>
            <a:r>
              <a:rPr lang="en-US" sz="1200" dirty="0"/>
              <a:t>P</a:t>
            </a:r>
          </a:p>
        </p:txBody>
      </p:sp>
    </p:spTree>
    <p:extLst>
      <p:ext uri="{BB962C8B-B14F-4D97-AF65-F5344CB8AC3E}">
        <p14:creationId xmlns:p14="http://schemas.microsoft.com/office/powerpoint/2010/main" val="4632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a:t>Glycerol for Triglyceride Synthesis</a:t>
            </a:r>
          </a:p>
        </p:txBody>
      </p:sp>
      <p:sp>
        <p:nvSpPr>
          <p:cNvPr id="5" name="Content Placeholder 4"/>
          <p:cNvSpPr>
            <a:spLocks noGrp="1"/>
          </p:cNvSpPr>
          <p:nvPr>
            <p:ph idx="1"/>
          </p:nvPr>
        </p:nvSpPr>
        <p:spPr>
          <a:xfrm>
            <a:off x="457200" y="4311312"/>
            <a:ext cx="8229600" cy="2445537"/>
          </a:xfrm>
        </p:spPr>
        <p:txBody>
          <a:bodyPr/>
          <a:lstStyle/>
          <a:p>
            <a:r>
              <a:rPr lang="en-US" dirty="0"/>
              <a:t>Could be from glycolysis in liver and adipose</a:t>
            </a:r>
          </a:p>
          <a:p>
            <a:r>
              <a:rPr lang="en-US" dirty="0"/>
              <a:t>From glycerol </a:t>
            </a:r>
            <a:r>
              <a:rPr lang="en-US" u="sng" dirty="0"/>
              <a:t>only in liver</a:t>
            </a:r>
          </a:p>
          <a:p>
            <a:r>
              <a:rPr lang="en-US" dirty="0"/>
              <a:t>Substantial glucose demand during lipid storage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8476"/>
            <a:ext cx="9144000" cy="2622837"/>
          </a:xfrm>
          <a:prstGeom prst="rect">
            <a:avLst/>
          </a:prstGeom>
        </p:spPr>
      </p:pic>
    </p:spTree>
    <p:extLst>
      <p:ext uri="{BB962C8B-B14F-4D97-AF65-F5344CB8AC3E}">
        <p14:creationId xmlns:p14="http://schemas.microsoft.com/office/powerpoint/2010/main" val="243730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1148-869E-A84E-BC98-E939C2ED3495}"/>
              </a:ext>
            </a:extLst>
          </p:cNvPr>
          <p:cNvSpPr>
            <a:spLocks noGrp="1"/>
          </p:cNvSpPr>
          <p:nvPr>
            <p:ph type="title"/>
          </p:nvPr>
        </p:nvSpPr>
        <p:spPr/>
        <p:txBody>
          <a:bodyPr/>
          <a:lstStyle/>
          <a:p>
            <a:r>
              <a:rPr lang="en-US" dirty="0"/>
              <a:t>At your table</a:t>
            </a:r>
          </a:p>
        </p:txBody>
      </p:sp>
      <p:sp>
        <p:nvSpPr>
          <p:cNvPr id="3" name="Content Placeholder 2">
            <a:extLst>
              <a:ext uri="{FF2B5EF4-FFF2-40B4-BE49-F238E27FC236}">
                <a16:creationId xmlns:a16="http://schemas.microsoft.com/office/drawing/2014/main" id="{EBE4D534-F8D7-4448-AED0-153D3D3EF81E}"/>
              </a:ext>
            </a:extLst>
          </p:cNvPr>
          <p:cNvSpPr>
            <a:spLocks noGrp="1"/>
          </p:cNvSpPr>
          <p:nvPr>
            <p:ph idx="1"/>
          </p:nvPr>
        </p:nvSpPr>
        <p:spPr/>
        <p:txBody>
          <a:bodyPr/>
          <a:lstStyle/>
          <a:p>
            <a:r>
              <a:rPr lang="en-US" dirty="0"/>
              <a:t>How would adipocyte insulin resistance affect triglyceride synthesis?  Why?</a:t>
            </a:r>
          </a:p>
          <a:p>
            <a:r>
              <a:rPr lang="en-US" dirty="0"/>
              <a:t>What do you think would happen to the free fatty acids?</a:t>
            </a:r>
          </a:p>
        </p:txBody>
      </p:sp>
    </p:spTree>
    <p:extLst>
      <p:ext uri="{BB962C8B-B14F-4D97-AF65-F5344CB8AC3E}">
        <p14:creationId xmlns:p14="http://schemas.microsoft.com/office/powerpoint/2010/main" val="3107642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Lipodystrophy and Insulin Resistance</a:t>
            </a:r>
          </a:p>
        </p:txBody>
      </p:sp>
      <p:sp>
        <p:nvSpPr>
          <p:cNvPr id="3" name="Content Placeholder 2"/>
          <p:cNvSpPr>
            <a:spLocks noGrp="1"/>
          </p:cNvSpPr>
          <p:nvPr>
            <p:ph idx="1"/>
          </p:nvPr>
        </p:nvSpPr>
        <p:spPr>
          <a:xfrm>
            <a:off x="457200" y="1600200"/>
            <a:ext cx="8229600" cy="2947523"/>
          </a:xfrm>
        </p:spPr>
        <p:txBody>
          <a:bodyPr>
            <a:normAutofit fontScale="92500"/>
          </a:bodyPr>
          <a:lstStyle/>
          <a:p>
            <a:r>
              <a:rPr lang="en-US" dirty="0"/>
              <a:t>If fat cannot be stored in adipocytes effectively it ends up in liver/muscle/blood vessels</a:t>
            </a:r>
          </a:p>
          <a:p>
            <a:pPr lvl="1"/>
            <a:r>
              <a:rPr lang="en-US" dirty="0"/>
              <a:t>NAFLD and Insulin resistance/diabetes if in the liver</a:t>
            </a:r>
          </a:p>
          <a:p>
            <a:r>
              <a:rPr lang="en-US" dirty="0"/>
              <a:t>Familial lipodystrophy genes include </a:t>
            </a:r>
            <a:r>
              <a:rPr lang="en-US" i="1" dirty="0"/>
              <a:t>LMNA, LIPIN, AGPAT2</a:t>
            </a:r>
          </a:p>
          <a:p>
            <a:pPr lvl="1"/>
            <a:endParaRPr lang="en-US" dirty="0"/>
          </a:p>
        </p:txBody>
      </p:sp>
      <p:pic>
        <p:nvPicPr>
          <p:cNvPr id="4" name="Picture 3"/>
          <p:cNvPicPr>
            <a:picLocks noChangeAspect="1"/>
          </p:cNvPicPr>
          <p:nvPr/>
        </p:nvPicPr>
        <p:blipFill>
          <a:blip r:embed="rId2"/>
          <a:stretch>
            <a:fillRect/>
          </a:stretch>
        </p:blipFill>
        <p:spPr>
          <a:xfrm>
            <a:off x="990677" y="4110754"/>
            <a:ext cx="4451963" cy="2573629"/>
          </a:xfrm>
          <a:prstGeom prst="rect">
            <a:avLst/>
          </a:prstGeom>
        </p:spPr>
      </p:pic>
      <p:sp>
        <p:nvSpPr>
          <p:cNvPr id="5" name="TextBox 4">
            <a:extLst>
              <a:ext uri="{FF2B5EF4-FFF2-40B4-BE49-F238E27FC236}">
                <a16:creationId xmlns:a16="http://schemas.microsoft.com/office/drawing/2014/main" id="{BD593F40-5461-8B43-A6BC-52DA3F1150BD}"/>
              </a:ext>
            </a:extLst>
          </p:cNvPr>
          <p:cNvSpPr txBox="1"/>
          <p:nvPr/>
        </p:nvSpPr>
        <p:spPr>
          <a:xfrm>
            <a:off x="990677" y="6570734"/>
            <a:ext cx="4256411" cy="369332"/>
          </a:xfrm>
          <a:prstGeom prst="rect">
            <a:avLst/>
          </a:prstGeom>
          <a:noFill/>
        </p:spPr>
        <p:txBody>
          <a:bodyPr wrap="square" rtlCol="0">
            <a:spAutoFit/>
          </a:bodyPr>
          <a:lstStyle/>
          <a:p>
            <a:r>
              <a:rPr lang="en-US" dirty="0"/>
              <a:t>Media reflection: Something only I can see</a:t>
            </a:r>
          </a:p>
        </p:txBody>
      </p:sp>
    </p:spTree>
    <p:extLst>
      <p:ext uri="{BB962C8B-B14F-4D97-AF65-F5344CB8AC3E}">
        <p14:creationId xmlns:p14="http://schemas.microsoft.com/office/powerpoint/2010/main" val="104810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NAFLD and AFLD</a:t>
            </a:r>
          </a:p>
        </p:txBody>
      </p:sp>
      <p:sp>
        <p:nvSpPr>
          <p:cNvPr id="5" name="Content Placeholder 4"/>
          <p:cNvSpPr>
            <a:spLocks noGrp="1"/>
          </p:cNvSpPr>
          <p:nvPr>
            <p:ph idx="1"/>
          </p:nvPr>
        </p:nvSpPr>
        <p:spPr>
          <a:xfrm>
            <a:off x="457200" y="1600200"/>
            <a:ext cx="3968369" cy="4525963"/>
          </a:xfrm>
        </p:spPr>
        <p:txBody>
          <a:bodyPr>
            <a:normAutofit fontScale="92500" lnSpcReduction="20000"/>
          </a:bodyPr>
          <a:lstStyle/>
          <a:p>
            <a:r>
              <a:rPr lang="en-US" dirty="0"/>
              <a:t>Affects 30% of Americans</a:t>
            </a:r>
          </a:p>
          <a:p>
            <a:r>
              <a:rPr lang="en-US" dirty="0"/>
              <a:t>Progression of NAFLD </a:t>
            </a:r>
          </a:p>
          <a:p>
            <a:pPr lvl="1"/>
            <a:r>
              <a:rPr lang="en-US" dirty="0"/>
              <a:t>Steatosis (more fat)</a:t>
            </a:r>
          </a:p>
          <a:p>
            <a:pPr lvl="1"/>
            <a:r>
              <a:rPr lang="en-US" dirty="0" err="1"/>
              <a:t>Steatohepatits</a:t>
            </a:r>
            <a:r>
              <a:rPr lang="en-US" dirty="0"/>
              <a:t> or NASH (fat and inflammation)</a:t>
            </a:r>
          </a:p>
          <a:p>
            <a:pPr lvl="1"/>
            <a:r>
              <a:rPr lang="en-US" dirty="0"/>
              <a:t>Cirrhosis (scarring)</a:t>
            </a:r>
          </a:p>
          <a:p>
            <a:pPr lvl="1"/>
            <a:r>
              <a:rPr lang="en-US" dirty="0"/>
              <a:t>Hepatocellular carcinoma (liver cancer)</a:t>
            </a:r>
          </a:p>
        </p:txBody>
      </p:sp>
      <p:pic>
        <p:nvPicPr>
          <p:cNvPr id="4" name="Picture 3"/>
          <p:cNvPicPr>
            <a:picLocks noChangeAspect="1"/>
          </p:cNvPicPr>
          <p:nvPr/>
        </p:nvPicPr>
        <p:blipFill>
          <a:blip r:embed="rId2"/>
          <a:stretch>
            <a:fillRect/>
          </a:stretch>
        </p:blipFill>
        <p:spPr>
          <a:xfrm>
            <a:off x="4425569" y="1628180"/>
            <a:ext cx="4718431" cy="4497983"/>
          </a:xfrm>
          <a:prstGeom prst="rect">
            <a:avLst/>
          </a:prstGeom>
        </p:spPr>
      </p:pic>
    </p:spTree>
    <p:extLst>
      <p:ext uri="{BB962C8B-B14F-4D97-AF65-F5344CB8AC3E}">
        <p14:creationId xmlns:p14="http://schemas.microsoft.com/office/powerpoint/2010/main" val="3948410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a:solidFill>
                  <a:schemeClr val="dk1"/>
                </a:solidFill>
                <a:latin typeface="Calibri"/>
                <a:ea typeface="Calibri"/>
                <a:cs typeface="Calibri"/>
                <a:sym typeface="Calibri"/>
              </a:rPr>
              <a:t>Cholesterol</a:t>
            </a:r>
            <a:r>
              <a:rPr lang="en-US" sz="4400" b="0" i="0" u="none" strike="noStrike" cap="none" dirty="0">
                <a:solidFill>
                  <a:schemeClr val="dk1"/>
                </a:solidFill>
                <a:latin typeface="Calibri"/>
                <a:ea typeface="Calibri"/>
                <a:cs typeface="Calibri"/>
                <a:sym typeface="Calibri"/>
              </a:rPr>
              <a:t> Synthesis</a:t>
            </a:r>
            <a:endParaRPr lang="en-US" sz="4400" b="0" i="0" u="none" strike="noStrike" cap="none" baseline="0" dirty="0">
              <a:solidFill>
                <a:schemeClr val="dk1"/>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467B28A3-7141-F547-B902-7DA9814E74F5}" type="slidenum">
              <a:rPr lang="en-US" smtClean="0"/>
              <a:t>26</a:t>
            </a:fld>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6059889"/>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HMG-CoA Reductase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534" y="1313095"/>
            <a:ext cx="4191000" cy="5461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63" y="1229192"/>
            <a:ext cx="3395806" cy="5628807"/>
          </a:xfrm>
          <a:prstGeom prst="rect">
            <a:avLst/>
          </a:prstGeom>
        </p:spPr>
      </p:pic>
    </p:spTree>
    <p:extLst>
      <p:ext uri="{BB962C8B-B14F-4D97-AF65-F5344CB8AC3E}">
        <p14:creationId xmlns:p14="http://schemas.microsoft.com/office/powerpoint/2010/main" val="6846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HMGCR is the Target of Statins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998" y="1417638"/>
            <a:ext cx="3342004" cy="5104151"/>
          </a:xfrm>
          <a:prstGeom prst="rect">
            <a:avLst/>
          </a:prstGeom>
        </p:spPr>
      </p:pic>
    </p:spTree>
    <p:extLst>
      <p:ext uri="{BB962C8B-B14F-4D97-AF65-F5344CB8AC3E}">
        <p14:creationId xmlns:p14="http://schemas.microsoft.com/office/powerpoint/2010/main" val="562625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lvl="0">
              <a:spcBef>
                <a:spcPts val="0"/>
              </a:spcBef>
              <a:buClr>
                <a:schemeClr val="dk1"/>
              </a:buClr>
              <a:buSzPct val="25000"/>
            </a:pPr>
            <a:r>
              <a:rPr lang="en-US" sz="3950" dirty="0">
                <a:solidFill>
                  <a:schemeClr val="dk1"/>
                </a:solidFill>
                <a:ea typeface="Calibri"/>
                <a:cs typeface="Calibri"/>
                <a:sym typeface="Calibri"/>
              </a:rPr>
              <a:t>Cholesterol Biosynthesis Regulation </a:t>
            </a:r>
            <a:endParaRPr lang="en-US" sz="3950" b="0" i="0" u="none" strike="noStrike" cap="none" baseline="0" dirty="0">
              <a:solidFill>
                <a:schemeClr val="dk1"/>
              </a:solidFill>
              <a:latin typeface="Calibri"/>
              <a:ea typeface="Calibri"/>
              <a:cs typeface="Calibri"/>
              <a:sym typeface="Calibri"/>
            </a:endParaRPr>
          </a:p>
        </p:txBody>
      </p:sp>
      <p:sp>
        <p:nvSpPr>
          <p:cNvPr id="120" name="Shape 120"/>
          <p:cNvSpPr txBox="1">
            <a:spLocks noGrp="1"/>
          </p:cNvSpPr>
          <p:nvPr>
            <p:ph type="body" idx="1"/>
          </p:nvPr>
        </p:nvSpPr>
        <p:spPr>
          <a:xfrm>
            <a:off x="212980" y="1380321"/>
            <a:ext cx="5019847" cy="4525963"/>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Pr>
              <a:t>Negative feedback on </a:t>
            </a:r>
            <a:r>
              <a:rPr lang="en-US" sz="3200" b="0" i="0" strike="noStrike" cap="none" baseline="0" dirty="0">
                <a:latin typeface="Calibri"/>
                <a:ea typeface="Calibri"/>
                <a:cs typeface="Calibri"/>
                <a:sym typeface="Calibri"/>
              </a:rPr>
              <a:t>HMG CoA reductase</a:t>
            </a:r>
            <a:endParaRPr sz="3200" b="0" i="0" strike="noStrike" cap="none" baseline="0" dirty="0">
              <a:latin typeface="Calibri"/>
              <a:ea typeface="Calibri"/>
              <a:cs typeface="Calibri"/>
              <a:sym typeface="Calibri"/>
            </a:endParaRPr>
          </a:p>
          <a:p>
            <a:pPr marL="342900" marR="0" lvl="0" indent="-342900" algn="l" rtl="0">
              <a:spcBef>
                <a:spcPts val="640"/>
              </a:spcBef>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Pr>
              <a:t>Dietary intake of cholesterol suppresses production </a:t>
            </a:r>
            <a:r>
              <a:rPr lang="en-US" sz="3200" b="0" i="0" u="sng" strike="noStrike" cap="none" baseline="0" dirty="0">
                <a:solidFill>
                  <a:schemeClr val="dk1"/>
                </a:solidFill>
                <a:latin typeface="Calibri"/>
                <a:ea typeface="Calibri"/>
                <a:cs typeface="Calibri"/>
                <a:sym typeface="Calibri"/>
              </a:rPr>
              <a:t>only in liver</a:t>
            </a:r>
          </a:p>
          <a:p>
            <a:pPr lvl="1" indent="-342900">
              <a:spcBef>
                <a:spcPts val="640"/>
              </a:spcBef>
              <a:buClr>
                <a:schemeClr val="dk1"/>
              </a:buClr>
              <a:buSzPct val="100000"/>
              <a:buFont typeface="Arial"/>
              <a:buChar char="•"/>
            </a:pPr>
            <a:r>
              <a:rPr lang="en-US" sz="2800" dirty="0">
                <a:solidFill>
                  <a:schemeClr val="dk1"/>
                </a:solidFill>
                <a:latin typeface="Calibri"/>
                <a:ea typeface="Calibri"/>
                <a:cs typeface="Calibri"/>
                <a:sym typeface="Calibri"/>
              </a:rPr>
              <a:t>Specific sterol responsible for  feedback unclear but is most likely a 25-oxysterol</a:t>
            </a:r>
            <a:endParaRPr lang="en-US" sz="2800" b="0" i="0" strike="noStrike" cap="none" baseline="0" dirty="0">
              <a:solidFill>
                <a:schemeClr val="dk1"/>
              </a:solidFill>
              <a:latin typeface="Calibri"/>
              <a:ea typeface="Calibri"/>
              <a:cs typeface="Calibri"/>
              <a:sym typeface="Calibri"/>
            </a:endParaRPr>
          </a:p>
          <a:p>
            <a:pPr marL="342900" marR="0" lvl="0" indent="-139700" algn="l" rtl="0">
              <a:spcBef>
                <a:spcPts val="640"/>
              </a:spcBef>
              <a:buClr>
                <a:schemeClr val="dk1"/>
              </a:buClr>
              <a:buFont typeface="Arial"/>
              <a:buNone/>
            </a:pPr>
            <a:endParaRPr sz="3200" b="0" i="0" strike="noStrike" cap="none" baseline="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177369" y="1196321"/>
            <a:ext cx="3453973" cy="4709963"/>
          </a:xfrm>
          <a:prstGeom prst="rect">
            <a:avLst/>
          </a:prstGeom>
        </p:spPr>
      </p:pic>
      <p:sp>
        <p:nvSpPr>
          <p:cNvPr id="4" name="TextBox 3"/>
          <p:cNvSpPr txBox="1"/>
          <p:nvPr/>
        </p:nvSpPr>
        <p:spPr>
          <a:xfrm>
            <a:off x="409058" y="5911230"/>
            <a:ext cx="8734942" cy="1200329"/>
          </a:xfrm>
          <a:prstGeom prst="rect">
            <a:avLst/>
          </a:prstGeom>
          <a:noFill/>
        </p:spPr>
        <p:txBody>
          <a:bodyPr wrap="square" rtlCol="0">
            <a:spAutoFit/>
          </a:bodyPr>
          <a:lstStyle/>
          <a:p>
            <a:r>
              <a:rPr lang="en-US" dirty="0"/>
              <a:t>Song BL, </a:t>
            </a:r>
            <a:r>
              <a:rPr lang="en-US" dirty="0" err="1"/>
              <a:t>Javitt</a:t>
            </a:r>
            <a:r>
              <a:rPr lang="en-US" dirty="0"/>
              <a:t> NB, </a:t>
            </a:r>
            <a:r>
              <a:rPr lang="en-US" dirty="0" err="1"/>
              <a:t>DeBose</a:t>
            </a:r>
            <a:r>
              <a:rPr lang="en-US" dirty="0"/>
              <a:t>-Boyd RA. </a:t>
            </a:r>
            <a:r>
              <a:rPr lang="en-US" dirty="0" err="1"/>
              <a:t>Insig</a:t>
            </a:r>
            <a:r>
              <a:rPr lang="en-US" dirty="0"/>
              <a:t>-mediated degradation of HMG CoA reductase stimulated by </a:t>
            </a:r>
            <a:r>
              <a:rPr lang="en-US" dirty="0" err="1"/>
              <a:t>lanosterol</a:t>
            </a:r>
            <a:r>
              <a:rPr lang="en-US" dirty="0"/>
              <a:t>, an intermediate in the synthesis of cholesterol. Cell </a:t>
            </a:r>
            <a:r>
              <a:rPr lang="en-US" dirty="0" err="1"/>
              <a:t>Metab</a:t>
            </a:r>
            <a:r>
              <a:rPr lang="en-US" dirty="0"/>
              <a:t>. 2005; 1: 179–89. </a:t>
            </a:r>
            <a:r>
              <a:rPr lang="en-US" dirty="0" err="1"/>
              <a:t>doi</a:t>
            </a:r>
            <a:r>
              <a:rPr lang="en-US" dirty="0"/>
              <a:t>: 10.1016/j.cmet.2005.01.001.</a:t>
            </a:r>
          </a:p>
          <a:p>
            <a:endParaRPr lang="en-US" dirty="0"/>
          </a:p>
        </p:txBody>
      </p:sp>
    </p:spTree>
    <p:extLst>
      <p:ext uri="{BB962C8B-B14F-4D97-AF65-F5344CB8AC3E}">
        <p14:creationId xmlns:p14="http://schemas.microsoft.com/office/powerpoint/2010/main" val="521762936"/>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#1</a:t>
            </a:r>
          </a:p>
        </p:txBody>
      </p:sp>
      <p:sp>
        <p:nvSpPr>
          <p:cNvPr id="4" name="Content Placeholder 3"/>
          <p:cNvSpPr>
            <a:spLocks noGrp="1"/>
          </p:cNvSpPr>
          <p:nvPr>
            <p:ph idx="1"/>
          </p:nvPr>
        </p:nvSpPr>
        <p:spPr/>
        <p:txBody>
          <a:bodyPr/>
          <a:lstStyle/>
          <a:p>
            <a:pPr marL="0" indent="0">
              <a:buNone/>
            </a:pPr>
            <a:r>
              <a:rPr lang="en-US" dirty="0"/>
              <a:t>Which process uses the most energy?</a:t>
            </a:r>
          </a:p>
          <a:p>
            <a:pPr marL="914400" lvl="1" indent="-514350">
              <a:buFont typeface="+mj-lt"/>
              <a:buAutoNum type="alphaUcPeriod"/>
            </a:pPr>
            <a:r>
              <a:rPr lang="en-US" dirty="0"/>
              <a:t>Glucose from lactate</a:t>
            </a:r>
          </a:p>
          <a:p>
            <a:pPr marL="914400" lvl="1" indent="-514350">
              <a:buFont typeface="+mj-lt"/>
              <a:buAutoNum type="alphaUcPeriod"/>
            </a:pPr>
            <a:r>
              <a:rPr lang="en-US" dirty="0"/>
              <a:t>Fatty acids from glucose</a:t>
            </a:r>
          </a:p>
          <a:p>
            <a:pPr marL="914400" lvl="1" indent="-514350">
              <a:buFont typeface="+mj-lt"/>
              <a:buAutoNum type="alphaUcPeriod"/>
            </a:pPr>
            <a:r>
              <a:rPr lang="en-US" dirty="0"/>
              <a:t>Glycerol from glucose</a:t>
            </a:r>
          </a:p>
          <a:p>
            <a:pPr marL="914400" lvl="1" indent="-514350">
              <a:buFont typeface="+mj-lt"/>
              <a:buAutoNum type="alphaUcPeriod"/>
            </a:pPr>
            <a:r>
              <a:rPr lang="en-US" dirty="0"/>
              <a:t>Triglycerides from fatty acids/glycerol</a:t>
            </a:r>
          </a:p>
          <a:p>
            <a:pPr marL="914400" lvl="1" indent="-514350">
              <a:buFont typeface="+mj-lt"/>
              <a:buAutoNum type="alphaUcPeriod"/>
            </a:pPr>
            <a:endParaRPr lang="en-US" dirty="0"/>
          </a:p>
        </p:txBody>
      </p:sp>
    </p:spTree>
    <p:extLst>
      <p:ext uri="{BB962C8B-B14F-4D97-AF65-F5344CB8AC3E}">
        <p14:creationId xmlns:p14="http://schemas.microsoft.com/office/powerpoint/2010/main" val="707993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Transcriptional Regulation of Cholesterol Biogenesis</a:t>
            </a:r>
          </a:p>
        </p:txBody>
      </p:sp>
      <p:sp>
        <p:nvSpPr>
          <p:cNvPr id="6" name="Content Placeholder 5"/>
          <p:cNvSpPr>
            <a:spLocks noGrp="1"/>
          </p:cNvSpPr>
          <p:nvPr>
            <p:ph idx="1"/>
          </p:nvPr>
        </p:nvSpPr>
        <p:spPr>
          <a:xfrm>
            <a:off x="5017674" y="1600200"/>
            <a:ext cx="3669125" cy="4525963"/>
          </a:xfrm>
        </p:spPr>
        <p:txBody>
          <a:bodyPr>
            <a:normAutofit fontScale="92500"/>
          </a:bodyPr>
          <a:lstStyle/>
          <a:p>
            <a:r>
              <a:rPr lang="en-US" dirty="0"/>
              <a:t>SREBP2 activation is </a:t>
            </a:r>
            <a:r>
              <a:rPr lang="en-US" b="1" u="sng" dirty="0"/>
              <a:t>inhibited</a:t>
            </a:r>
            <a:r>
              <a:rPr lang="en-US" dirty="0"/>
              <a:t> by sterols</a:t>
            </a:r>
          </a:p>
          <a:p>
            <a:r>
              <a:rPr lang="en-US" dirty="0"/>
              <a:t>Liver targets of SREBP2 </a:t>
            </a:r>
            <a:r>
              <a:rPr lang="en-US" b="1" u="sng" dirty="0"/>
              <a:t>reduced</a:t>
            </a:r>
            <a:r>
              <a:rPr lang="en-US" dirty="0"/>
              <a:t> when sterols are high:</a:t>
            </a:r>
          </a:p>
          <a:p>
            <a:pPr marL="685800" lvl="1">
              <a:buFont typeface="Arial" charset="0"/>
              <a:buChar char="•"/>
            </a:pPr>
            <a:r>
              <a:rPr lang="en-US" dirty="0"/>
              <a:t>HMG-CoA Reductase</a:t>
            </a:r>
          </a:p>
          <a:p>
            <a:pPr marL="685800" lvl="1">
              <a:buFont typeface="Arial" charset="0"/>
              <a:buChar char="•"/>
            </a:pPr>
            <a:r>
              <a:rPr lang="en-US" dirty="0"/>
              <a:t>HMG-CoA Synthase</a:t>
            </a:r>
          </a:p>
          <a:p>
            <a:pPr marL="685800" lvl="1">
              <a:buFont typeface="Arial" charset="0"/>
              <a:buChar char="•"/>
            </a:pPr>
            <a:r>
              <a:rPr lang="en-US" dirty="0"/>
              <a:t>LDL Receptor</a:t>
            </a:r>
          </a:p>
          <a:p>
            <a:endParaRPr lang="en-US" dirty="0"/>
          </a:p>
        </p:txBody>
      </p:sp>
      <p:pic>
        <p:nvPicPr>
          <p:cNvPr id="4" name="Picture 3"/>
          <p:cNvPicPr>
            <a:picLocks noChangeAspect="1"/>
          </p:cNvPicPr>
          <p:nvPr/>
        </p:nvPicPr>
        <p:blipFill>
          <a:blip r:embed="rId2"/>
          <a:stretch>
            <a:fillRect/>
          </a:stretch>
        </p:blipFill>
        <p:spPr>
          <a:xfrm>
            <a:off x="215484" y="2113613"/>
            <a:ext cx="4880071" cy="3318448"/>
          </a:xfrm>
          <a:prstGeom prst="rect">
            <a:avLst/>
          </a:prstGeom>
        </p:spPr>
      </p:pic>
    </p:spTree>
    <p:extLst>
      <p:ext uri="{BB962C8B-B14F-4D97-AF65-F5344CB8AC3E}">
        <p14:creationId xmlns:p14="http://schemas.microsoft.com/office/powerpoint/2010/main" val="169516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blinds(horizontal)">
                                      <p:cBhvr>
                                        <p:cTn id="18" dur="500"/>
                                        <p:tgtEl>
                                          <p:spTgt spid="6">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blinds(horizontal)">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Ketogenesis</a:t>
            </a:r>
            <a:endParaRPr lang="en-US" dirty="0"/>
          </a:p>
        </p:txBody>
      </p:sp>
      <p:sp>
        <p:nvSpPr>
          <p:cNvPr id="5" name="Text Placeholder 4"/>
          <p:cNvSpPr>
            <a:spLocks noGrp="1"/>
          </p:cNvSpPr>
          <p:nvPr>
            <p:ph type="body" idx="1"/>
          </p:nvPr>
        </p:nvSpPr>
        <p:spPr/>
        <p:txBody>
          <a:bodyPr/>
          <a:lstStyle/>
          <a:p>
            <a:r>
              <a:rPr lang="en-US" dirty="0"/>
              <a:t>What happens when Acetyl-CoA production exceeds demand?</a:t>
            </a:r>
          </a:p>
        </p:txBody>
      </p:sp>
    </p:spTree>
    <p:extLst>
      <p:ext uri="{BB962C8B-B14F-4D97-AF65-F5344CB8AC3E}">
        <p14:creationId xmlns:p14="http://schemas.microsoft.com/office/powerpoint/2010/main" val="753867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Ketogenesis</a:t>
            </a:r>
            <a:endParaRPr lang="en-US" dirty="0"/>
          </a:p>
        </p:txBody>
      </p:sp>
      <p:sp>
        <p:nvSpPr>
          <p:cNvPr id="3" name="Content Placeholder 2"/>
          <p:cNvSpPr>
            <a:spLocks noGrp="1"/>
          </p:cNvSpPr>
          <p:nvPr>
            <p:ph idx="1"/>
          </p:nvPr>
        </p:nvSpPr>
        <p:spPr>
          <a:xfrm>
            <a:off x="457200" y="1600200"/>
            <a:ext cx="5943600" cy="4525963"/>
          </a:xfrm>
        </p:spPr>
        <p:txBody>
          <a:bodyPr>
            <a:normAutofit lnSpcReduction="10000"/>
          </a:bodyPr>
          <a:lstStyle/>
          <a:p>
            <a:r>
              <a:rPr lang="en-US" dirty="0" err="1"/>
              <a:t>Ketogenesis</a:t>
            </a:r>
            <a:r>
              <a:rPr lang="en-US" dirty="0"/>
              <a:t> produces ketone bodies</a:t>
            </a:r>
          </a:p>
          <a:p>
            <a:pPr lvl="1"/>
            <a:r>
              <a:rPr lang="en-US" dirty="0"/>
              <a:t>Acetone</a:t>
            </a:r>
          </a:p>
          <a:p>
            <a:pPr lvl="1"/>
            <a:r>
              <a:rPr lang="en-US" dirty="0"/>
              <a:t>Acetoacetate</a:t>
            </a:r>
          </a:p>
          <a:p>
            <a:pPr lvl="1"/>
            <a:r>
              <a:rPr lang="en-US" dirty="0"/>
              <a:t>Beta-</a:t>
            </a:r>
            <a:r>
              <a:rPr lang="en-US" dirty="0" err="1"/>
              <a:t>hydroxybutyrate</a:t>
            </a:r>
            <a:endParaRPr lang="en-US" dirty="0"/>
          </a:p>
          <a:p>
            <a:r>
              <a:rPr lang="en-US" dirty="0"/>
              <a:t>First steps same as cholesterol</a:t>
            </a:r>
          </a:p>
          <a:p>
            <a:r>
              <a:rPr lang="en-US" dirty="0"/>
              <a:t>Transported to other tissues to be oxidized (converted back to Acetyl-CoA)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857" y="1327093"/>
            <a:ext cx="1764353" cy="5239594"/>
          </a:xfrm>
          <a:prstGeom prst="rect">
            <a:avLst/>
          </a:prstGeom>
        </p:spPr>
      </p:pic>
      <p:sp>
        <p:nvSpPr>
          <p:cNvPr id="4" name="TextBox 3">
            <a:extLst>
              <a:ext uri="{FF2B5EF4-FFF2-40B4-BE49-F238E27FC236}">
                <a16:creationId xmlns:a16="http://schemas.microsoft.com/office/drawing/2014/main" id="{38AFFB9A-A83A-254D-A3CA-FAE1B35B29FB}"/>
              </a:ext>
            </a:extLst>
          </p:cNvPr>
          <p:cNvSpPr txBox="1"/>
          <p:nvPr/>
        </p:nvSpPr>
        <p:spPr>
          <a:xfrm>
            <a:off x="7948308" y="3438164"/>
            <a:ext cx="1248290" cy="369332"/>
          </a:xfrm>
          <a:prstGeom prst="rect">
            <a:avLst/>
          </a:prstGeom>
          <a:noFill/>
        </p:spPr>
        <p:txBody>
          <a:bodyPr wrap="none" rtlCol="0">
            <a:spAutoFit/>
          </a:bodyPr>
          <a:lstStyle/>
          <a:p>
            <a:r>
              <a:rPr lang="en-US" dirty="0"/>
              <a:t>Cholesterol</a:t>
            </a:r>
          </a:p>
        </p:txBody>
      </p:sp>
      <p:cxnSp>
        <p:nvCxnSpPr>
          <p:cNvPr id="7" name="Straight Arrow Connector 6">
            <a:extLst>
              <a:ext uri="{FF2B5EF4-FFF2-40B4-BE49-F238E27FC236}">
                <a16:creationId xmlns:a16="http://schemas.microsoft.com/office/drawing/2014/main" id="{3431A91A-E23D-164B-B0C2-97ED5FFFAABE}"/>
              </a:ext>
            </a:extLst>
          </p:cNvPr>
          <p:cNvCxnSpPr>
            <a:endCxn id="4" idx="1"/>
          </p:cNvCxnSpPr>
          <p:nvPr/>
        </p:nvCxnSpPr>
        <p:spPr>
          <a:xfrm flipV="1">
            <a:off x="7574145" y="3622830"/>
            <a:ext cx="374163" cy="1049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19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5"/>
            <a:ext cx="8229600" cy="1143000"/>
          </a:xfrm>
        </p:spPr>
        <p:txBody>
          <a:bodyPr>
            <a:normAutofit/>
          </a:bodyPr>
          <a:lstStyle/>
          <a:p>
            <a:r>
              <a:rPr lang="en-US" sz="4000" dirty="0"/>
              <a:t>Ketone Bodies</a:t>
            </a:r>
          </a:p>
        </p:txBody>
      </p:sp>
      <p:sp>
        <p:nvSpPr>
          <p:cNvPr id="3" name="Content Placeholder 2"/>
          <p:cNvSpPr>
            <a:spLocks noGrp="1"/>
          </p:cNvSpPr>
          <p:nvPr>
            <p:ph idx="1"/>
          </p:nvPr>
        </p:nvSpPr>
        <p:spPr>
          <a:xfrm>
            <a:off x="199571" y="979714"/>
            <a:ext cx="8817429" cy="2451310"/>
          </a:xfrm>
        </p:spPr>
        <p:txBody>
          <a:bodyPr>
            <a:normAutofit fontScale="77500" lnSpcReduction="20000"/>
          </a:bodyPr>
          <a:lstStyle/>
          <a:p>
            <a:r>
              <a:rPr lang="en-US" u="sng" dirty="0" err="1"/>
              <a:t>Ketogenesis</a:t>
            </a:r>
            <a:r>
              <a:rPr lang="en-US" dirty="0"/>
              <a:t>:</a:t>
            </a:r>
          </a:p>
          <a:p>
            <a:pPr lvl="1"/>
            <a:r>
              <a:rPr lang="en-US" dirty="0"/>
              <a:t>Mainly occurs in liver</a:t>
            </a:r>
          </a:p>
          <a:p>
            <a:pPr lvl="1"/>
            <a:r>
              <a:rPr lang="en-US" dirty="0"/>
              <a:t>Ketones do not stay in liver because it lacks enzyme for initial reaction of ketone body oxidation</a:t>
            </a:r>
          </a:p>
          <a:p>
            <a:r>
              <a:rPr lang="en-US" u="sng" dirty="0"/>
              <a:t>Ketone body oxidation</a:t>
            </a:r>
            <a:r>
              <a:rPr lang="en-US" dirty="0"/>
              <a:t>: </a:t>
            </a:r>
            <a:r>
              <a:rPr lang="en-US" sz="2800" dirty="0"/>
              <a:t>ketone bodies </a:t>
            </a:r>
            <a:r>
              <a:rPr lang="en-US" sz="2800" dirty="0">
                <a:sym typeface="Wingdings"/>
              </a:rPr>
              <a:t> Acetyl CoA</a:t>
            </a:r>
          </a:p>
          <a:p>
            <a:pPr lvl="1"/>
            <a:r>
              <a:rPr lang="en-US" sz="2400" dirty="0">
                <a:cs typeface="Calibri"/>
                <a:sym typeface="Wingdings"/>
              </a:rPr>
              <a:t>Brain, heart, muscle, etc.</a:t>
            </a:r>
          </a:p>
          <a:p>
            <a:pPr lvl="1"/>
            <a:r>
              <a:rPr lang="en-US" sz="2400" dirty="0">
                <a:cs typeface="Calibri"/>
                <a:sym typeface="Wingdings"/>
              </a:rPr>
              <a:t>Acetyl CoA enters TCA cycle</a:t>
            </a:r>
            <a:endParaRPr lang="en-US" sz="2400" dirty="0">
              <a:cs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91" y="3431024"/>
            <a:ext cx="7517501" cy="3278753"/>
          </a:xfrm>
          <a:prstGeom prst="rect">
            <a:avLst/>
          </a:prstGeom>
        </p:spPr>
      </p:pic>
    </p:spTree>
    <p:extLst>
      <p:ext uri="{BB962C8B-B14F-4D97-AF65-F5344CB8AC3E}">
        <p14:creationId xmlns:p14="http://schemas.microsoft.com/office/powerpoint/2010/main" val="131004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Diabetic Ketoacidosis</a:t>
            </a:r>
          </a:p>
        </p:txBody>
      </p:sp>
      <p:sp>
        <p:nvSpPr>
          <p:cNvPr id="4" name="Text Placeholder 3"/>
          <p:cNvSpPr>
            <a:spLocks noGrp="1"/>
          </p:cNvSpPr>
          <p:nvPr>
            <p:ph type="body" idx="1"/>
          </p:nvPr>
        </p:nvSpPr>
        <p:spPr/>
        <p:txBody>
          <a:bodyPr/>
          <a:lstStyle/>
          <a:p>
            <a:r>
              <a:rPr lang="en-US" dirty="0"/>
              <a:t>Causes</a:t>
            </a:r>
          </a:p>
        </p:txBody>
      </p:sp>
      <p:sp>
        <p:nvSpPr>
          <p:cNvPr id="3" name="Content Placeholder 2"/>
          <p:cNvSpPr>
            <a:spLocks noGrp="1"/>
          </p:cNvSpPr>
          <p:nvPr>
            <p:ph sz="half" idx="2"/>
          </p:nvPr>
        </p:nvSpPr>
        <p:spPr/>
        <p:txBody>
          <a:bodyPr>
            <a:normAutofit fontScale="77500" lnSpcReduction="20000"/>
          </a:bodyPr>
          <a:lstStyle/>
          <a:p>
            <a:r>
              <a:rPr lang="en-US" dirty="0"/>
              <a:t>Conditions in which build up could occur</a:t>
            </a:r>
          </a:p>
          <a:p>
            <a:pPr lvl="1"/>
            <a:r>
              <a:rPr lang="en-US" dirty="0"/>
              <a:t>Untreated type 1 and type 2 diabetes: Low levels of circulating insulin</a:t>
            </a:r>
          </a:p>
          <a:p>
            <a:pPr lvl="2"/>
            <a:r>
              <a:rPr lang="en-US" sz="2600" dirty="0"/>
              <a:t>Type 1 – beta cells cannot make insulin</a:t>
            </a:r>
          </a:p>
          <a:p>
            <a:pPr lvl="2"/>
            <a:r>
              <a:rPr lang="en-US" sz="2600" dirty="0"/>
              <a:t>Type 2 – beta cells are damaged from prolonged periods of overproduction of insulin </a:t>
            </a:r>
          </a:p>
          <a:p>
            <a:r>
              <a:rPr lang="en-US" sz="2300" dirty="0"/>
              <a:t>Cannot stop lipolysis, excess Acetyl-CoA in the liver</a:t>
            </a:r>
          </a:p>
          <a:p>
            <a:r>
              <a:rPr lang="en-US" sz="2300" dirty="0"/>
              <a:t>Accompanied by </a:t>
            </a:r>
            <a:r>
              <a:rPr lang="en-US" sz="2300" b="1" u="sng" dirty="0"/>
              <a:t>hyperglycemia</a:t>
            </a:r>
          </a:p>
          <a:p>
            <a:endParaRPr lang="en-US" dirty="0"/>
          </a:p>
        </p:txBody>
      </p:sp>
      <p:sp>
        <p:nvSpPr>
          <p:cNvPr id="5" name="Text Placeholder 4"/>
          <p:cNvSpPr>
            <a:spLocks noGrp="1"/>
          </p:cNvSpPr>
          <p:nvPr>
            <p:ph type="body" sz="quarter" idx="3"/>
          </p:nvPr>
        </p:nvSpPr>
        <p:spPr/>
        <p:txBody>
          <a:bodyPr/>
          <a:lstStyle/>
          <a:p>
            <a:r>
              <a:rPr lang="en-US" dirty="0"/>
              <a:t>Consequences</a:t>
            </a:r>
          </a:p>
        </p:txBody>
      </p:sp>
      <p:sp>
        <p:nvSpPr>
          <p:cNvPr id="6" name="Content Placeholder 5"/>
          <p:cNvSpPr>
            <a:spLocks noGrp="1"/>
          </p:cNvSpPr>
          <p:nvPr>
            <p:ph sz="quarter" idx="4"/>
          </p:nvPr>
        </p:nvSpPr>
        <p:spPr/>
        <p:txBody>
          <a:bodyPr>
            <a:normAutofit/>
          </a:bodyPr>
          <a:lstStyle/>
          <a:p>
            <a:pPr marL="0" lvl="1" indent="-400050"/>
            <a:r>
              <a:rPr lang="en-US" dirty="0"/>
              <a:t>Coma,</a:t>
            </a:r>
          </a:p>
          <a:p>
            <a:pPr marL="0" lvl="1" indent="-400050"/>
            <a:r>
              <a:rPr lang="en-US" dirty="0"/>
              <a:t>Dehydration</a:t>
            </a:r>
          </a:p>
          <a:p>
            <a:pPr marL="0" lvl="1" indent="-400050"/>
            <a:r>
              <a:rPr lang="en-US" dirty="0"/>
              <a:t>excessive urination</a:t>
            </a:r>
          </a:p>
          <a:p>
            <a:pPr marL="0" lvl="1" indent="-400050"/>
            <a:r>
              <a:rPr lang="en-US" dirty="0"/>
              <a:t>vomiting</a:t>
            </a:r>
          </a:p>
          <a:p>
            <a:pPr marL="0" lvl="1" indent="-400050"/>
            <a:r>
              <a:rPr lang="en-US" dirty="0"/>
              <a:t>organ failure</a:t>
            </a:r>
          </a:p>
          <a:p>
            <a:pPr marL="0" lvl="1" indent="-400050"/>
            <a:r>
              <a:rPr lang="en-US" dirty="0"/>
              <a:t>About 140 000 hospitalizations per year in the USA (CDC, 2009)</a:t>
            </a:r>
          </a:p>
        </p:txBody>
      </p:sp>
      <p:pic>
        <p:nvPicPr>
          <p:cNvPr id="8" name="Picture 7"/>
          <p:cNvPicPr>
            <a:picLocks noChangeAspect="1"/>
          </p:cNvPicPr>
          <p:nvPr/>
        </p:nvPicPr>
        <p:blipFill>
          <a:blip r:embed="rId3"/>
          <a:stretch>
            <a:fillRect/>
          </a:stretch>
        </p:blipFill>
        <p:spPr>
          <a:xfrm>
            <a:off x="4885158" y="4816953"/>
            <a:ext cx="2972399" cy="2041047"/>
          </a:xfrm>
          <a:prstGeom prst="rect">
            <a:avLst/>
          </a:prstGeom>
        </p:spPr>
      </p:pic>
    </p:spTree>
    <p:extLst>
      <p:ext uri="{BB962C8B-B14F-4D97-AF65-F5344CB8AC3E}">
        <p14:creationId xmlns:p14="http://schemas.microsoft.com/office/powerpoint/2010/main" val="1995632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Ketogenic Diets</a:t>
            </a:r>
          </a:p>
        </p:txBody>
      </p:sp>
      <p:sp>
        <p:nvSpPr>
          <p:cNvPr id="3" name="Content Placeholder 2"/>
          <p:cNvSpPr>
            <a:spLocks noGrp="1"/>
          </p:cNvSpPr>
          <p:nvPr>
            <p:ph idx="1"/>
          </p:nvPr>
        </p:nvSpPr>
        <p:spPr/>
        <p:txBody>
          <a:bodyPr/>
          <a:lstStyle/>
          <a:p>
            <a:r>
              <a:rPr lang="en-US" dirty="0"/>
              <a:t>Very low carbohydrate diets</a:t>
            </a:r>
          </a:p>
          <a:p>
            <a:r>
              <a:rPr lang="en-US" dirty="0"/>
              <a:t>Accompanied by </a:t>
            </a:r>
            <a:r>
              <a:rPr lang="en-US" b="1" u="sng" dirty="0"/>
              <a:t>normoglycemia</a:t>
            </a:r>
          </a:p>
          <a:p>
            <a:pPr lvl="1"/>
            <a:r>
              <a:rPr lang="en-US" dirty="0"/>
              <a:t>DKA: beta </a:t>
            </a:r>
            <a:r>
              <a:rPr lang="en-US" dirty="0" err="1"/>
              <a:t>hydroxybutyrate</a:t>
            </a:r>
            <a:r>
              <a:rPr lang="en-US" dirty="0"/>
              <a:t> &gt;15 </a:t>
            </a:r>
            <a:r>
              <a:rPr lang="en-US" dirty="0" err="1"/>
              <a:t>mM</a:t>
            </a:r>
            <a:endParaRPr lang="en-US" dirty="0"/>
          </a:p>
          <a:p>
            <a:pPr lvl="1"/>
            <a:r>
              <a:rPr lang="en-US" dirty="0"/>
              <a:t>Nutritional Ketosis: beta </a:t>
            </a:r>
            <a:r>
              <a:rPr lang="en-US" dirty="0" err="1"/>
              <a:t>hydroxybutyrate</a:t>
            </a:r>
            <a:r>
              <a:rPr lang="en-US" dirty="0"/>
              <a:t> &lt;3 </a:t>
            </a:r>
            <a:r>
              <a:rPr lang="en-US" dirty="0" err="1"/>
              <a:t>mM</a:t>
            </a:r>
            <a:endParaRPr lang="en-US" dirty="0"/>
          </a:p>
          <a:p>
            <a:endParaRPr lang="en-US" dirty="0"/>
          </a:p>
        </p:txBody>
      </p:sp>
    </p:spTree>
    <p:extLst>
      <p:ext uri="{BB962C8B-B14F-4D97-AF65-F5344CB8AC3E}">
        <p14:creationId xmlns:p14="http://schemas.microsoft.com/office/powerpoint/2010/main" val="153131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0B24-3336-3345-B14B-9A0A3757ED19}"/>
              </a:ext>
            </a:extLst>
          </p:cNvPr>
          <p:cNvSpPr>
            <a:spLocks noGrp="1"/>
          </p:cNvSpPr>
          <p:nvPr>
            <p:ph type="title"/>
          </p:nvPr>
        </p:nvSpPr>
        <p:spPr>
          <a:xfrm>
            <a:off x="-32368" y="274638"/>
            <a:ext cx="9200644" cy="1143000"/>
          </a:xfrm>
        </p:spPr>
        <p:txBody>
          <a:bodyPr>
            <a:normAutofit/>
          </a:bodyPr>
          <a:lstStyle/>
          <a:p>
            <a:r>
              <a:rPr lang="en-US" dirty="0"/>
              <a:t>At your table</a:t>
            </a:r>
          </a:p>
        </p:txBody>
      </p:sp>
      <p:sp>
        <p:nvSpPr>
          <p:cNvPr id="3" name="Content Placeholder 2">
            <a:extLst>
              <a:ext uri="{FF2B5EF4-FFF2-40B4-BE49-F238E27FC236}">
                <a16:creationId xmlns:a16="http://schemas.microsoft.com/office/drawing/2014/main" id="{E85051A0-A184-C940-8FAB-B1A4DA0F04C4}"/>
              </a:ext>
            </a:extLst>
          </p:cNvPr>
          <p:cNvSpPr>
            <a:spLocks noGrp="1"/>
          </p:cNvSpPr>
          <p:nvPr>
            <p:ph idx="1"/>
          </p:nvPr>
        </p:nvSpPr>
        <p:spPr>
          <a:xfrm>
            <a:off x="457200" y="1600200"/>
            <a:ext cx="4624598" cy="2481943"/>
          </a:xfrm>
        </p:spPr>
        <p:txBody>
          <a:bodyPr>
            <a:normAutofit fontScale="92500" lnSpcReduction="20000"/>
          </a:bodyPr>
          <a:lstStyle/>
          <a:p>
            <a:r>
              <a:rPr lang="en-US" dirty="0"/>
              <a:t>Why might increased lipid intake affect total blood cholesterol?</a:t>
            </a:r>
          </a:p>
          <a:p>
            <a:r>
              <a:rPr lang="en-US" dirty="0"/>
              <a:t>What might happen with Acetyl-CoA excess in liver?  What about other tissues?</a:t>
            </a:r>
          </a:p>
        </p:txBody>
      </p:sp>
      <p:pic>
        <p:nvPicPr>
          <p:cNvPr id="5" name="Picture 4">
            <a:extLst>
              <a:ext uri="{FF2B5EF4-FFF2-40B4-BE49-F238E27FC236}">
                <a16:creationId xmlns:a16="http://schemas.microsoft.com/office/drawing/2014/main" id="{24F90DDD-2BB6-FD4B-9D4F-AC91B8208C73}"/>
              </a:ext>
            </a:extLst>
          </p:cNvPr>
          <p:cNvPicPr>
            <a:picLocks noChangeAspect="1"/>
          </p:cNvPicPr>
          <p:nvPr/>
        </p:nvPicPr>
        <p:blipFill>
          <a:blip r:embed="rId3"/>
          <a:stretch>
            <a:fillRect/>
          </a:stretch>
        </p:blipFill>
        <p:spPr>
          <a:xfrm>
            <a:off x="4944965" y="1600200"/>
            <a:ext cx="3898900" cy="3429000"/>
          </a:xfrm>
          <a:prstGeom prst="rect">
            <a:avLst/>
          </a:prstGeom>
        </p:spPr>
      </p:pic>
      <p:pic>
        <p:nvPicPr>
          <p:cNvPr id="6" name="Picture 5">
            <a:extLst>
              <a:ext uri="{FF2B5EF4-FFF2-40B4-BE49-F238E27FC236}">
                <a16:creationId xmlns:a16="http://schemas.microsoft.com/office/drawing/2014/main" id="{D2DCA65F-1DBD-5740-BF57-CB0F40C67812}"/>
              </a:ext>
            </a:extLst>
          </p:cNvPr>
          <p:cNvPicPr>
            <a:picLocks noChangeAspect="1"/>
          </p:cNvPicPr>
          <p:nvPr/>
        </p:nvPicPr>
        <p:blipFill>
          <a:blip r:embed="rId4"/>
          <a:stretch>
            <a:fillRect/>
          </a:stretch>
        </p:blipFill>
        <p:spPr>
          <a:xfrm>
            <a:off x="5516465" y="4976812"/>
            <a:ext cx="3327400" cy="469900"/>
          </a:xfrm>
          <a:prstGeom prst="rect">
            <a:avLst/>
          </a:prstGeom>
        </p:spPr>
      </p:pic>
      <p:sp>
        <p:nvSpPr>
          <p:cNvPr id="7" name="TextBox 6">
            <a:extLst>
              <a:ext uri="{FF2B5EF4-FFF2-40B4-BE49-F238E27FC236}">
                <a16:creationId xmlns:a16="http://schemas.microsoft.com/office/drawing/2014/main" id="{FD664912-8B95-6D4D-A3FB-81D1D3B45F5C}"/>
              </a:ext>
            </a:extLst>
          </p:cNvPr>
          <p:cNvSpPr txBox="1"/>
          <p:nvPr/>
        </p:nvSpPr>
        <p:spPr>
          <a:xfrm>
            <a:off x="4830945" y="5446712"/>
            <a:ext cx="4313055" cy="1754326"/>
          </a:xfrm>
          <a:prstGeom prst="rect">
            <a:avLst/>
          </a:prstGeom>
          <a:noFill/>
        </p:spPr>
        <p:txBody>
          <a:bodyPr wrap="square" rtlCol="0">
            <a:spAutoFit/>
          </a:bodyPr>
          <a:lstStyle/>
          <a:p>
            <a:r>
              <a:rPr lang="en-US" dirty="0" err="1"/>
              <a:t>Mente</a:t>
            </a:r>
            <a:r>
              <a:rPr lang="en-US" dirty="0"/>
              <a:t>, A. </a:t>
            </a:r>
            <a:r>
              <a:rPr lang="en-US" i="1" dirty="0"/>
              <a:t>et al.</a:t>
            </a:r>
            <a:r>
              <a:rPr lang="en-US" dirty="0"/>
              <a:t> Association of dietary nutrients with blood lipids and blood pressure in 18 countries: a cross-sectional analysis from the PURE study. </a:t>
            </a:r>
            <a:r>
              <a:rPr lang="en-US" i="1" dirty="0"/>
              <a:t>Lancet Diabetes Endocrinol.</a:t>
            </a:r>
            <a:r>
              <a:rPr lang="en-US" dirty="0"/>
              <a:t> </a:t>
            </a:r>
            <a:r>
              <a:rPr lang="en-US" b="1" dirty="0"/>
              <a:t>5,</a:t>
            </a:r>
            <a:r>
              <a:rPr lang="en-US" dirty="0"/>
              <a:t> 774–787 (2017).</a:t>
            </a:r>
          </a:p>
          <a:p>
            <a:endParaRPr lang="en-US" dirty="0"/>
          </a:p>
        </p:txBody>
      </p:sp>
      <p:pic>
        <p:nvPicPr>
          <p:cNvPr id="10" name="Picture 9">
            <a:extLst>
              <a:ext uri="{FF2B5EF4-FFF2-40B4-BE49-F238E27FC236}">
                <a16:creationId xmlns:a16="http://schemas.microsoft.com/office/drawing/2014/main" id="{C8DF6DBE-8BFF-1746-B456-4E2AB75AE166}"/>
              </a:ext>
            </a:extLst>
          </p:cNvPr>
          <p:cNvPicPr>
            <a:picLocks noChangeAspect="1"/>
          </p:cNvPicPr>
          <p:nvPr/>
        </p:nvPicPr>
        <p:blipFill>
          <a:blip r:embed="rId5"/>
          <a:stretch>
            <a:fillRect/>
          </a:stretch>
        </p:blipFill>
        <p:spPr>
          <a:xfrm>
            <a:off x="670259" y="4021590"/>
            <a:ext cx="4151086" cy="2873829"/>
          </a:xfrm>
          <a:prstGeom prst="rect">
            <a:avLst/>
          </a:prstGeom>
        </p:spPr>
      </p:pic>
    </p:spTree>
    <p:extLst>
      <p:ext uri="{BB962C8B-B14F-4D97-AF65-F5344CB8AC3E}">
        <p14:creationId xmlns:p14="http://schemas.microsoft.com/office/powerpoint/2010/main" val="1260994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55000" lnSpcReduction="20000"/>
          </a:bodyPr>
          <a:lstStyle/>
          <a:p>
            <a:r>
              <a:rPr lang="en-US" dirty="0"/>
              <a:t>Describe the conditions and tissues wherein fatty acids are generated, and from what precursors.</a:t>
            </a:r>
          </a:p>
          <a:p>
            <a:r>
              <a:rPr lang="en-US" dirty="0"/>
              <a:t>Explain the regulation of fatty acid biosynthesis by metabolite levels and hormones, including how it is ensured that beta-oxidation and </a:t>
            </a:r>
            <a:r>
              <a:rPr lang="en-US" i="1" dirty="0"/>
              <a:t>de </a:t>
            </a:r>
            <a:r>
              <a:rPr lang="en-US" i="1" dirty="0" err="1"/>
              <a:t>novo</a:t>
            </a:r>
            <a:r>
              <a:rPr lang="en-US" dirty="0" err="1"/>
              <a:t>lipogenesis</a:t>
            </a:r>
            <a:r>
              <a:rPr lang="en-US" dirty="0"/>
              <a:t> do not occur simultaneously.</a:t>
            </a:r>
          </a:p>
          <a:p>
            <a:r>
              <a:rPr lang="en-US" dirty="0"/>
              <a:t>Understand the energy costs of generating fatty acids from glucose, compared with using glucose for fuel. Included in this is the source of carbon units, and reducing equivalents that are necessary for fatty acid biogenesis.</a:t>
            </a:r>
          </a:p>
          <a:p>
            <a:r>
              <a:rPr lang="en-US" dirty="0"/>
              <a:t>Analyze the role of citrate in co-ordination of glycolysis, TCA cycle activity and lipogenesis.</a:t>
            </a:r>
          </a:p>
          <a:p>
            <a:r>
              <a:rPr lang="en-US" dirty="0"/>
              <a:t>Explain the causes of lipodystrophy, including the metabolic consequences of ectopic fat deposition.</a:t>
            </a:r>
          </a:p>
          <a:p>
            <a:r>
              <a:rPr lang="en-US" dirty="0"/>
              <a:t>Understand how transcriptional and post-translational regulation control triglyceride synthesis and cholesterol synthesis.</a:t>
            </a:r>
          </a:p>
          <a:p>
            <a:r>
              <a:rPr lang="en-US" dirty="0"/>
              <a:t>Analyze the cellular conditions that lead to cholesterol synthesis and </a:t>
            </a:r>
            <a:r>
              <a:rPr lang="en-US" dirty="0" err="1"/>
              <a:t>ketogenesis</a:t>
            </a:r>
            <a:r>
              <a:rPr lang="en-US" dirty="0"/>
              <a:t>.</a:t>
            </a:r>
          </a:p>
          <a:p>
            <a:r>
              <a:rPr lang="en-US" dirty="0"/>
              <a:t>Describe the roles and activation of SREBP1 and SREBP2 in fatty acid/triglyceride and cholesterol biogenesis respectively.</a:t>
            </a:r>
          </a:p>
        </p:txBody>
      </p:sp>
    </p:spTree>
    <p:extLst>
      <p:ext uri="{BB962C8B-B14F-4D97-AF65-F5344CB8AC3E}">
        <p14:creationId xmlns:p14="http://schemas.microsoft.com/office/powerpoint/2010/main" val="1079524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#2</a:t>
            </a:r>
          </a:p>
        </p:txBody>
      </p:sp>
      <p:sp>
        <p:nvSpPr>
          <p:cNvPr id="3" name="Content Placeholder 2"/>
          <p:cNvSpPr>
            <a:spLocks noGrp="1"/>
          </p:cNvSpPr>
          <p:nvPr>
            <p:ph idx="1"/>
          </p:nvPr>
        </p:nvSpPr>
        <p:spPr/>
        <p:txBody>
          <a:bodyPr>
            <a:normAutofit lnSpcReduction="10000"/>
          </a:bodyPr>
          <a:lstStyle/>
          <a:p>
            <a:pPr marL="0" indent="0">
              <a:buNone/>
            </a:pPr>
            <a:r>
              <a:rPr lang="en-US" dirty="0"/>
              <a:t>How do cholesterol levels, SREBP2 and cholesterol biosynthesis inter-relate</a:t>
            </a:r>
          </a:p>
          <a:p>
            <a:pPr marL="971550" lvl="1" indent="-514350">
              <a:buFont typeface="+mj-lt"/>
              <a:buAutoNum type="alphaUcPeriod"/>
            </a:pPr>
            <a:r>
              <a:rPr lang="en-US" dirty="0"/>
              <a:t>SREBP2 is </a:t>
            </a:r>
            <a:r>
              <a:rPr lang="en-US" u="sng" dirty="0"/>
              <a:t>activated</a:t>
            </a:r>
            <a:r>
              <a:rPr lang="en-US" dirty="0"/>
              <a:t> by cholesterol, to </a:t>
            </a:r>
            <a:r>
              <a:rPr lang="en-US" u="sng" dirty="0"/>
              <a:t>inhibit</a:t>
            </a:r>
            <a:r>
              <a:rPr lang="en-US" dirty="0"/>
              <a:t> cholesterol biosynthesis</a:t>
            </a:r>
          </a:p>
          <a:p>
            <a:pPr marL="971550" lvl="1" indent="-514350">
              <a:buFont typeface="+mj-lt"/>
              <a:buAutoNum type="alphaUcPeriod"/>
            </a:pPr>
            <a:r>
              <a:rPr lang="en-US" dirty="0"/>
              <a:t>SREBP2 is </a:t>
            </a:r>
            <a:r>
              <a:rPr lang="en-US" u="sng" dirty="0"/>
              <a:t>inactivated</a:t>
            </a:r>
            <a:r>
              <a:rPr lang="en-US" dirty="0"/>
              <a:t> by cholesterol, to </a:t>
            </a:r>
            <a:r>
              <a:rPr lang="en-US" u="sng" dirty="0"/>
              <a:t>inhibit</a:t>
            </a:r>
            <a:r>
              <a:rPr lang="en-US" dirty="0"/>
              <a:t> cholesterol biosynthesis</a:t>
            </a:r>
          </a:p>
          <a:p>
            <a:pPr marL="971550" lvl="1" indent="-514350">
              <a:buFont typeface="+mj-lt"/>
              <a:buAutoNum type="alphaUcPeriod"/>
            </a:pPr>
            <a:r>
              <a:rPr lang="en-US" dirty="0"/>
              <a:t>SREBP2 is </a:t>
            </a:r>
            <a:r>
              <a:rPr lang="en-US" u="sng" dirty="0"/>
              <a:t>activated</a:t>
            </a:r>
            <a:r>
              <a:rPr lang="en-US" dirty="0"/>
              <a:t> by cholesterol, to </a:t>
            </a:r>
            <a:r>
              <a:rPr lang="en-US" u="sng" dirty="0"/>
              <a:t>activate</a:t>
            </a:r>
            <a:r>
              <a:rPr lang="en-US" dirty="0"/>
              <a:t> cholesterol biosynthesis</a:t>
            </a:r>
          </a:p>
          <a:p>
            <a:pPr marL="971550" lvl="1" indent="-514350">
              <a:buFont typeface="+mj-lt"/>
              <a:buAutoNum type="alphaUcPeriod"/>
            </a:pPr>
            <a:r>
              <a:rPr lang="en-US" dirty="0"/>
              <a:t>SREBP2 is </a:t>
            </a:r>
            <a:r>
              <a:rPr lang="en-US" u="sng" dirty="0"/>
              <a:t>inactivated</a:t>
            </a:r>
            <a:r>
              <a:rPr lang="en-US" dirty="0"/>
              <a:t> by cholesterol, to </a:t>
            </a:r>
            <a:r>
              <a:rPr lang="en-US" u="sng" dirty="0"/>
              <a:t>activate</a:t>
            </a:r>
            <a:r>
              <a:rPr lang="en-US" dirty="0"/>
              <a:t> cholesterol biosynthesis</a:t>
            </a:r>
          </a:p>
          <a:p>
            <a:pPr marL="457200" lvl="1" indent="0">
              <a:buNone/>
            </a:pPr>
            <a:endParaRPr lang="en-US" dirty="0"/>
          </a:p>
          <a:p>
            <a:pPr lvl="1"/>
            <a:endParaRPr lang="en-US" dirty="0"/>
          </a:p>
        </p:txBody>
      </p:sp>
    </p:spTree>
    <p:extLst>
      <p:ext uri="{BB962C8B-B14F-4D97-AF65-F5344CB8AC3E}">
        <p14:creationId xmlns:p14="http://schemas.microsoft.com/office/powerpoint/2010/main" val="1231135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3694-3F4B-C44E-855C-6D6A1A88B16F}"/>
              </a:ext>
            </a:extLst>
          </p:cNvPr>
          <p:cNvSpPr>
            <a:spLocks noGrp="1"/>
          </p:cNvSpPr>
          <p:nvPr>
            <p:ph type="title"/>
          </p:nvPr>
        </p:nvSpPr>
        <p:spPr/>
        <p:txBody>
          <a:bodyPr/>
          <a:lstStyle/>
          <a:p>
            <a:r>
              <a:rPr lang="en-US" dirty="0"/>
              <a:t>Quiz Question #3</a:t>
            </a:r>
          </a:p>
        </p:txBody>
      </p:sp>
      <p:sp>
        <p:nvSpPr>
          <p:cNvPr id="3" name="Content Placeholder 2">
            <a:extLst>
              <a:ext uri="{FF2B5EF4-FFF2-40B4-BE49-F238E27FC236}">
                <a16:creationId xmlns:a16="http://schemas.microsoft.com/office/drawing/2014/main" id="{3DFFBC65-207F-5046-9308-546FF8735B9D}"/>
              </a:ext>
            </a:extLst>
          </p:cNvPr>
          <p:cNvSpPr>
            <a:spLocks noGrp="1"/>
          </p:cNvSpPr>
          <p:nvPr>
            <p:ph idx="1"/>
          </p:nvPr>
        </p:nvSpPr>
        <p:spPr/>
        <p:txBody>
          <a:bodyPr/>
          <a:lstStyle/>
          <a:p>
            <a:pPr marL="0" indent="0">
              <a:buNone/>
            </a:pPr>
            <a:r>
              <a:rPr lang="en-US" dirty="0"/>
              <a:t>Which enzyme is directly activated by by citrate levels?</a:t>
            </a:r>
          </a:p>
          <a:p>
            <a:pPr marL="971550" lvl="1" indent="-514350">
              <a:buFont typeface="+mj-lt"/>
              <a:buAutoNum type="alphaUcPeriod"/>
            </a:pPr>
            <a:r>
              <a:rPr lang="en-US" dirty="0"/>
              <a:t>Acetyl-CoA Carboxylase (ACC)</a:t>
            </a:r>
          </a:p>
          <a:p>
            <a:pPr marL="971550" lvl="1" indent="-514350">
              <a:buFont typeface="+mj-lt"/>
              <a:buAutoNum type="alphaUcPeriod"/>
            </a:pPr>
            <a:r>
              <a:rPr lang="en-US" dirty="0"/>
              <a:t>Phosphofructokinase 1 (PFK1)</a:t>
            </a:r>
          </a:p>
          <a:p>
            <a:pPr marL="971550" lvl="1" indent="-514350">
              <a:buFont typeface="+mj-lt"/>
              <a:buAutoNum type="alphaUcPeriod"/>
            </a:pPr>
            <a:r>
              <a:rPr lang="en-US" dirty="0"/>
              <a:t>Fatty Acid Synthase (FAS)</a:t>
            </a:r>
          </a:p>
          <a:p>
            <a:pPr marL="971550" lvl="1" indent="-514350">
              <a:buFont typeface="+mj-lt"/>
              <a:buAutoNum type="alphaUcPeriod"/>
            </a:pPr>
            <a:r>
              <a:rPr lang="en-US" dirty="0"/>
              <a:t>Glycerol-3-Phosphate Acyltransferase (GPAT)</a:t>
            </a:r>
          </a:p>
          <a:p>
            <a:pPr marL="971550" lvl="1" indent="-514350">
              <a:buFont typeface="+mj-lt"/>
              <a:buAutoNum type="alphaUcPeriod"/>
            </a:pPr>
            <a:endParaRPr lang="en-US" dirty="0"/>
          </a:p>
        </p:txBody>
      </p:sp>
    </p:spTree>
    <p:extLst>
      <p:ext uri="{BB962C8B-B14F-4D97-AF65-F5344CB8AC3E}">
        <p14:creationId xmlns:p14="http://schemas.microsoft.com/office/powerpoint/2010/main" val="87004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Synthesis of Fatty Acids</a:t>
            </a:r>
          </a:p>
        </p:txBody>
      </p:sp>
      <p:sp>
        <p:nvSpPr>
          <p:cNvPr id="3" name="Content Placeholder 2"/>
          <p:cNvSpPr>
            <a:spLocks noGrp="1"/>
          </p:cNvSpPr>
          <p:nvPr>
            <p:ph idx="1"/>
          </p:nvPr>
        </p:nvSpPr>
        <p:spPr>
          <a:xfrm>
            <a:off x="457200" y="1600200"/>
            <a:ext cx="5383241" cy="4525963"/>
          </a:xfrm>
        </p:spPr>
        <p:txBody>
          <a:bodyPr>
            <a:normAutofit/>
          </a:bodyPr>
          <a:lstStyle/>
          <a:p>
            <a:r>
              <a:rPr lang="en-US" dirty="0"/>
              <a:t>Two sources of fatty acids</a:t>
            </a:r>
          </a:p>
          <a:p>
            <a:pPr lvl="1"/>
            <a:r>
              <a:rPr lang="en-US" dirty="0"/>
              <a:t>Dietary</a:t>
            </a:r>
          </a:p>
          <a:p>
            <a:pPr lvl="1"/>
            <a:r>
              <a:rPr lang="en-US" dirty="0"/>
              <a:t>Synthesis from precursors (</a:t>
            </a:r>
            <a:r>
              <a:rPr lang="en-US" i="1" dirty="0"/>
              <a:t>de novo)</a:t>
            </a:r>
            <a:endParaRPr lang="en-US" dirty="0"/>
          </a:p>
          <a:p>
            <a:r>
              <a:rPr lang="en-US" dirty="0"/>
              <a:t>Main sites of biosynthesis: </a:t>
            </a:r>
            <a:r>
              <a:rPr lang="en-US" u="sng" dirty="0"/>
              <a:t>liver</a:t>
            </a:r>
            <a:r>
              <a:rPr lang="en-US" dirty="0"/>
              <a:t> and </a:t>
            </a:r>
            <a:r>
              <a:rPr lang="en-US" u="sng" dirty="0"/>
              <a:t>adipose</a:t>
            </a:r>
            <a:r>
              <a:rPr lang="en-US" dirty="0"/>
              <a:t> tissue</a:t>
            </a:r>
          </a:p>
          <a:p>
            <a:endParaRPr lang="en-US" dirty="0"/>
          </a:p>
          <a:p>
            <a:pPr marL="457200" lvl="1"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441" y="1275752"/>
            <a:ext cx="2563977" cy="5174857"/>
          </a:xfrm>
          <a:prstGeom prst="rect">
            <a:avLst/>
          </a:prstGeom>
        </p:spPr>
      </p:pic>
    </p:spTree>
    <p:extLst>
      <p:ext uri="{BB962C8B-B14F-4D97-AF65-F5344CB8AC3E}">
        <p14:creationId xmlns:p14="http://schemas.microsoft.com/office/powerpoint/2010/main" val="95647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C319-1122-A149-9154-FD0692948C24}"/>
              </a:ext>
            </a:extLst>
          </p:cNvPr>
          <p:cNvSpPr>
            <a:spLocks noGrp="1"/>
          </p:cNvSpPr>
          <p:nvPr>
            <p:ph type="title"/>
          </p:nvPr>
        </p:nvSpPr>
        <p:spPr/>
        <p:txBody>
          <a:bodyPr/>
          <a:lstStyle/>
          <a:p>
            <a:r>
              <a:rPr lang="en-US" dirty="0"/>
              <a:t>Excess Fuel is Stored as Fat</a:t>
            </a:r>
          </a:p>
        </p:txBody>
      </p:sp>
      <p:pic>
        <p:nvPicPr>
          <p:cNvPr id="4" name="Picture 3">
            <a:extLst>
              <a:ext uri="{FF2B5EF4-FFF2-40B4-BE49-F238E27FC236}">
                <a16:creationId xmlns:a16="http://schemas.microsoft.com/office/drawing/2014/main" id="{6449EFEB-9FBE-2142-A355-76E4E9744201}"/>
              </a:ext>
            </a:extLst>
          </p:cNvPr>
          <p:cNvPicPr>
            <a:picLocks noChangeAspect="1"/>
          </p:cNvPicPr>
          <p:nvPr/>
        </p:nvPicPr>
        <p:blipFill>
          <a:blip r:embed="rId2"/>
          <a:stretch>
            <a:fillRect/>
          </a:stretch>
        </p:blipFill>
        <p:spPr>
          <a:xfrm>
            <a:off x="705307" y="1498249"/>
            <a:ext cx="7733386" cy="5028068"/>
          </a:xfrm>
          <a:prstGeom prst="rect">
            <a:avLst/>
          </a:prstGeom>
        </p:spPr>
      </p:pic>
    </p:spTree>
    <p:extLst>
      <p:ext uri="{BB962C8B-B14F-4D97-AF65-F5344CB8AC3E}">
        <p14:creationId xmlns:p14="http://schemas.microsoft.com/office/powerpoint/2010/main" val="287295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Regulatory Steps</a:t>
            </a:r>
          </a:p>
        </p:txBody>
      </p:sp>
      <p:sp>
        <p:nvSpPr>
          <p:cNvPr id="3" name="Content Placeholder 2"/>
          <p:cNvSpPr>
            <a:spLocks noGrp="1"/>
          </p:cNvSpPr>
          <p:nvPr>
            <p:ph idx="1"/>
          </p:nvPr>
        </p:nvSpPr>
        <p:spPr>
          <a:xfrm>
            <a:off x="457201" y="1600200"/>
            <a:ext cx="3534984" cy="2332529"/>
          </a:xfrm>
        </p:spPr>
        <p:txBody>
          <a:bodyPr>
            <a:normAutofit fontScale="92500"/>
          </a:bodyPr>
          <a:lstStyle/>
          <a:p>
            <a:r>
              <a:rPr lang="en-US" dirty="0"/>
              <a:t>ATP Citrate </a:t>
            </a:r>
            <a:r>
              <a:rPr lang="en-US" dirty="0" err="1"/>
              <a:t>Lyase</a:t>
            </a:r>
            <a:endParaRPr lang="en-US" dirty="0"/>
          </a:p>
          <a:p>
            <a:r>
              <a:rPr lang="en-US" dirty="0"/>
              <a:t>Acetyl CoA Carboxylase</a:t>
            </a:r>
          </a:p>
          <a:p>
            <a:r>
              <a:rPr lang="en-US" dirty="0"/>
              <a:t>Fatty Acid Synthase</a:t>
            </a:r>
          </a:p>
        </p:txBody>
      </p:sp>
      <p:pic>
        <p:nvPicPr>
          <p:cNvPr id="5" name="Picture 4"/>
          <p:cNvPicPr>
            <a:picLocks noChangeAspect="1"/>
          </p:cNvPicPr>
          <p:nvPr/>
        </p:nvPicPr>
        <p:blipFill>
          <a:blip r:embed="rId2"/>
          <a:stretch>
            <a:fillRect/>
          </a:stretch>
        </p:blipFill>
        <p:spPr>
          <a:xfrm>
            <a:off x="3992184" y="1600200"/>
            <a:ext cx="4445000" cy="3454400"/>
          </a:xfrm>
          <a:prstGeom prst="rect">
            <a:avLst/>
          </a:prstGeom>
        </p:spPr>
      </p:pic>
    </p:spTree>
    <p:extLst>
      <p:ext uri="{BB962C8B-B14F-4D97-AF65-F5344CB8AC3E}">
        <p14:creationId xmlns:p14="http://schemas.microsoft.com/office/powerpoint/2010/main" val="166331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ATP </a:t>
            </a:r>
            <a:r>
              <a:rPr lang="mr-IN" dirty="0"/>
              <a:t>–</a:t>
            </a:r>
            <a:r>
              <a:rPr lang="en-US" dirty="0"/>
              <a:t> Citrate </a:t>
            </a:r>
            <a:r>
              <a:rPr lang="en-US" dirty="0" err="1"/>
              <a:t>Lyase</a:t>
            </a:r>
            <a:endParaRPr lang="en-US" dirty="0"/>
          </a:p>
        </p:txBody>
      </p:sp>
      <p:sp>
        <p:nvSpPr>
          <p:cNvPr id="5" name="Content Placeholder 4"/>
          <p:cNvSpPr>
            <a:spLocks noGrp="1"/>
          </p:cNvSpPr>
          <p:nvPr>
            <p:ph idx="1"/>
          </p:nvPr>
        </p:nvSpPr>
        <p:spPr>
          <a:xfrm>
            <a:off x="457200" y="1600200"/>
            <a:ext cx="5393414" cy="4954281"/>
          </a:xfrm>
        </p:spPr>
        <p:txBody>
          <a:bodyPr>
            <a:normAutofit fontScale="85000" lnSpcReduction="20000"/>
          </a:bodyPr>
          <a:lstStyle/>
          <a:p>
            <a:r>
              <a:rPr lang="en-US" dirty="0"/>
              <a:t>The problem:</a:t>
            </a:r>
          </a:p>
          <a:p>
            <a:pPr lvl="1"/>
            <a:r>
              <a:rPr lang="en-US" dirty="0"/>
              <a:t>Acetyl CoA is needed for Fatty Acid Biosynthesis in the </a:t>
            </a:r>
            <a:r>
              <a:rPr lang="en-US" b="1" u="sng" dirty="0"/>
              <a:t>cytoplasm</a:t>
            </a:r>
          </a:p>
          <a:p>
            <a:pPr lvl="1"/>
            <a:r>
              <a:rPr lang="en-US" dirty="0"/>
              <a:t>Acetyl CoA from PDH/AA Catabolism is in the </a:t>
            </a:r>
            <a:r>
              <a:rPr lang="en-US" b="1" u="sng" dirty="0"/>
              <a:t>mitochondria</a:t>
            </a:r>
          </a:p>
          <a:p>
            <a:pPr lvl="1"/>
            <a:r>
              <a:rPr lang="en-US" dirty="0"/>
              <a:t>No </a:t>
            </a:r>
            <a:r>
              <a:rPr lang="en-US" dirty="0" err="1"/>
              <a:t>AcetylCoA</a:t>
            </a:r>
            <a:r>
              <a:rPr lang="en-US" dirty="0"/>
              <a:t> transporters</a:t>
            </a:r>
          </a:p>
          <a:p>
            <a:r>
              <a:rPr lang="en-US" dirty="0"/>
              <a:t>The solution</a:t>
            </a:r>
          </a:p>
          <a:p>
            <a:pPr lvl="1"/>
            <a:r>
              <a:rPr lang="en-US" dirty="0"/>
              <a:t>Citrate is made in mitochondria</a:t>
            </a:r>
          </a:p>
          <a:p>
            <a:pPr lvl="1"/>
            <a:r>
              <a:rPr lang="en-US" dirty="0"/>
              <a:t>Citrate is transported out, reconverted back to Acetyl CoA by ATP Citrate </a:t>
            </a:r>
            <a:r>
              <a:rPr lang="en-US" dirty="0" err="1"/>
              <a:t>Lyase</a:t>
            </a:r>
            <a:endParaRPr lang="en-US" dirty="0"/>
          </a:p>
          <a:p>
            <a:pPr lvl="2"/>
            <a:r>
              <a:rPr lang="en-US" dirty="0"/>
              <a:t>Enzyme activated post-translationally by insulin and transcriptionally by SREBP and </a:t>
            </a:r>
            <a:r>
              <a:rPr lang="en-US" dirty="0" err="1"/>
              <a:t>ChREBP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14" y="1513210"/>
            <a:ext cx="3195943" cy="4764860"/>
          </a:xfrm>
          <a:prstGeom prst="rect">
            <a:avLst/>
          </a:prstGeom>
        </p:spPr>
      </p:pic>
    </p:spTree>
    <p:extLst>
      <p:ext uri="{BB962C8B-B14F-4D97-AF65-F5344CB8AC3E}">
        <p14:creationId xmlns:p14="http://schemas.microsoft.com/office/powerpoint/2010/main" val="57446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linds(horizontal)">
                                      <p:cBhvr>
                                        <p:cTn id="21" dur="500"/>
                                        <p:tgtEl>
                                          <p:spTgt spid="5">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linds(horizontal)">
                                      <p:cBhvr>
                                        <p:cTn id="24" dur="500"/>
                                        <p:tgtEl>
                                          <p:spTgt spid="5">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blinds(horizontal)">
                                      <p:cBhvr>
                                        <p:cTn id="3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5452</TotalTime>
  <Words>1297</Words>
  <Application>Microsoft Macintosh PowerPoint</Application>
  <PresentationFormat>On-screen Show (4:3)</PresentationFormat>
  <Paragraphs>224</Paragraphs>
  <Slides>37</Slides>
  <Notes>16</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Mangal</vt:lpstr>
      <vt:lpstr>Symbol</vt:lpstr>
      <vt:lpstr>Wingdings</vt:lpstr>
      <vt:lpstr>Office Theme</vt:lpstr>
      <vt:lpstr>Lipid Synthesis</vt:lpstr>
      <vt:lpstr>Learning Objectives</vt:lpstr>
      <vt:lpstr>Quiz Question #1</vt:lpstr>
      <vt:lpstr>Quiz Question #2</vt:lpstr>
      <vt:lpstr>Quiz Question #3</vt:lpstr>
      <vt:lpstr>Synthesis of Fatty Acids</vt:lpstr>
      <vt:lpstr>Excess Fuel is Stored as Fat</vt:lpstr>
      <vt:lpstr>Key Regulatory Steps</vt:lpstr>
      <vt:lpstr>ATP – Citrate Lyase</vt:lpstr>
      <vt:lpstr>About the activity of ACLY</vt:lpstr>
      <vt:lpstr>Importance of Citrate Feedback on PFK1</vt:lpstr>
      <vt:lpstr>Acetyl CoA Carboxylase</vt:lpstr>
      <vt:lpstr>Malonyl CoA Controls the Balance Between FA Synthesis and Degradation</vt:lpstr>
      <vt:lpstr>The Rest of Fatty Acid Synthesis is Mediated by Fatty Acid Synthase</vt:lpstr>
      <vt:lpstr>Two Sources of NADPH</vt:lpstr>
      <vt:lpstr>Transcriptional Control of FA Biosynthesis</vt:lpstr>
      <vt:lpstr>Regulation of SREBP1c</vt:lpstr>
      <vt:lpstr>What happens to palmitate (C16:0)?</vt:lpstr>
      <vt:lpstr>Fatty Acid Exercise at Your Table</vt:lpstr>
      <vt:lpstr>Triglyceride Synthesis</vt:lpstr>
      <vt:lpstr>Triglyceride Esterification</vt:lpstr>
      <vt:lpstr>Glycerol for Triglyceride Synthesis</vt:lpstr>
      <vt:lpstr>At your table</vt:lpstr>
      <vt:lpstr>Lipodystrophy and Insulin Resistance</vt:lpstr>
      <vt:lpstr>NAFLD and AFLD</vt:lpstr>
      <vt:lpstr>Cholesterol Synthesis</vt:lpstr>
      <vt:lpstr>HMG-CoA Reductase</vt:lpstr>
      <vt:lpstr>HMGCR is the Target of Statins</vt:lpstr>
      <vt:lpstr>Cholesterol Biosynthesis Regulation </vt:lpstr>
      <vt:lpstr>Transcriptional Regulation of Cholesterol Biogenesis</vt:lpstr>
      <vt:lpstr>Ketogenesis</vt:lpstr>
      <vt:lpstr>Ketogenesis</vt:lpstr>
      <vt:lpstr>Ketone Bodies</vt:lpstr>
      <vt:lpstr>Diabetic Ketoacidosis</vt:lpstr>
      <vt:lpstr>Ketogenic Diets</vt:lpstr>
      <vt:lpstr>At your table</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Lipids</dc:title>
  <dc:creator>Olivia Tretter</dc:creator>
  <cp:lastModifiedBy>Dave Bridges</cp:lastModifiedBy>
  <cp:revision>225</cp:revision>
  <cp:lastPrinted>2014-11-18T23:55:50Z</cp:lastPrinted>
  <dcterms:created xsi:type="dcterms:W3CDTF">2014-11-03T13:32:24Z</dcterms:created>
  <dcterms:modified xsi:type="dcterms:W3CDTF">2018-10-31T15:23:12Z</dcterms:modified>
</cp:coreProperties>
</file>